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C308D-0494-495B-8211-D29432FDE579}" v="1" dt="2019-04-02T00:22:04.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58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98"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Thornton" userId="9f1969b453f71bbb" providerId="LiveId" clId="{7A7C308D-0494-495B-8211-D29432FDE579}"/>
    <pc:docChg chg="modSld">
      <pc:chgData name="Robert Thornton" userId="9f1969b453f71bbb" providerId="LiveId" clId="{7A7C308D-0494-495B-8211-D29432FDE579}" dt="2019-04-02T00:22:04.730" v="0" actId="1076"/>
      <pc:docMkLst>
        <pc:docMk/>
      </pc:docMkLst>
      <pc:sldChg chg="modSp">
        <pc:chgData name="Robert Thornton" userId="9f1969b453f71bbb" providerId="LiveId" clId="{7A7C308D-0494-495B-8211-D29432FDE579}" dt="2019-04-02T00:22:04.730" v="0" actId="1076"/>
        <pc:sldMkLst>
          <pc:docMk/>
          <pc:sldMk cId="2092916945" sldId="257"/>
        </pc:sldMkLst>
        <pc:spChg chg="mod">
          <ac:chgData name="Robert Thornton" userId="9f1969b453f71bbb" providerId="LiveId" clId="{7A7C308D-0494-495B-8211-D29432FDE579}" dt="2019-04-02T00:22:04.730" v="0" actId="1076"/>
          <ac:spMkLst>
            <pc:docMk/>
            <pc:sldMk cId="2092916945" sldId="25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EC82E-7E40-4B54-8E23-8FB80875744F}" type="datetimeFigureOut">
              <a:rPr lang="en-US" smtClean="0"/>
              <a:pPr/>
              <a:t>4/1/2019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5D927-64B1-41E6-9AA2-853809F04B0A}" type="slidenum">
              <a:rPr lang="en-US" smtClean="0"/>
              <a:pPr/>
              <a:t>‹#›</a:t>
            </a:fld>
            <a:endParaRPr lang="en-US"/>
          </a:p>
        </p:txBody>
      </p:sp>
    </p:spTree>
    <p:extLst>
      <p:ext uri="{BB962C8B-B14F-4D97-AF65-F5344CB8AC3E}">
        <p14:creationId xmlns:p14="http://schemas.microsoft.com/office/powerpoint/2010/main" val="376438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pPr/>
              <a:t>74</a:t>
            </a:fld>
            <a:endParaRPr lang="en-US"/>
          </a:p>
        </p:txBody>
      </p:sp>
    </p:spTree>
    <p:extLst>
      <p:ext uri="{BB962C8B-B14F-4D97-AF65-F5344CB8AC3E}">
        <p14:creationId xmlns:p14="http://schemas.microsoft.com/office/powerpoint/2010/main" val="103505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pPr/>
              <a:t>82</a:t>
            </a:fld>
            <a:endParaRPr lang="en-US"/>
          </a:p>
        </p:txBody>
      </p:sp>
    </p:spTree>
    <p:extLst>
      <p:ext uri="{BB962C8B-B14F-4D97-AF65-F5344CB8AC3E}">
        <p14:creationId xmlns:p14="http://schemas.microsoft.com/office/powerpoint/2010/main" val="103505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C5DF65-D65D-42D2-9A15-CA46C9EDE98D}"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pPr/>
              <a:t>‹#›</a:t>
            </a:fld>
            <a:endParaRPr lang="en-US"/>
          </a:p>
        </p:txBody>
      </p:sp>
    </p:spTree>
    <p:extLst>
      <p:ext uri="{BB962C8B-B14F-4D97-AF65-F5344CB8AC3E}">
        <p14:creationId xmlns:p14="http://schemas.microsoft.com/office/powerpoint/2010/main" val="48186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pPr/>
              <a:t>‹#›</a:t>
            </a:fld>
            <a:endParaRPr lang="en-US"/>
          </a:p>
        </p:txBody>
      </p:sp>
    </p:spTree>
    <p:extLst>
      <p:ext uri="{BB962C8B-B14F-4D97-AF65-F5344CB8AC3E}">
        <p14:creationId xmlns:p14="http://schemas.microsoft.com/office/powerpoint/2010/main" val="190658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pPr/>
              <a:t>‹#›</a:t>
            </a:fld>
            <a:endParaRPr lang="en-US"/>
          </a:p>
        </p:txBody>
      </p:sp>
    </p:spTree>
    <p:extLst>
      <p:ext uri="{BB962C8B-B14F-4D97-AF65-F5344CB8AC3E}">
        <p14:creationId xmlns:p14="http://schemas.microsoft.com/office/powerpoint/2010/main" val="100909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pPr/>
              <a:t>‹#›</a:t>
            </a:fld>
            <a:endParaRPr lang="en-US"/>
          </a:p>
        </p:txBody>
      </p:sp>
    </p:spTree>
    <p:extLst>
      <p:ext uri="{BB962C8B-B14F-4D97-AF65-F5344CB8AC3E}">
        <p14:creationId xmlns:p14="http://schemas.microsoft.com/office/powerpoint/2010/main" val="346553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DF65-D65D-42D2-9A15-CA46C9EDE98D}"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pPr/>
              <a:t>‹#›</a:t>
            </a:fld>
            <a:endParaRPr lang="en-US"/>
          </a:p>
        </p:txBody>
      </p:sp>
    </p:spTree>
    <p:extLst>
      <p:ext uri="{BB962C8B-B14F-4D97-AF65-F5344CB8AC3E}">
        <p14:creationId xmlns:p14="http://schemas.microsoft.com/office/powerpoint/2010/main" val="98268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C5DF65-D65D-42D2-9A15-CA46C9EDE98D}"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pPr/>
              <a:t>‹#›</a:t>
            </a:fld>
            <a:endParaRPr lang="en-US"/>
          </a:p>
        </p:txBody>
      </p:sp>
    </p:spTree>
    <p:extLst>
      <p:ext uri="{BB962C8B-B14F-4D97-AF65-F5344CB8AC3E}">
        <p14:creationId xmlns:p14="http://schemas.microsoft.com/office/powerpoint/2010/main" val="264769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C5DF65-D65D-42D2-9A15-CA46C9EDE98D}" type="datetimeFigureOut">
              <a:rPr lang="en-US" smtClean="0"/>
              <a:pPr/>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72B09-17D4-4407-9732-5A042C0081C4}" type="slidenum">
              <a:rPr lang="en-US" smtClean="0"/>
              <a:pPr/>
              <a:t>‹#›</a:t>
            </a:fld>
            <a:endParaRPr lang="en-US"/>
          </a:p>
        </p:txBody>
      </p:sp>
    </p:spTree>
    <p:extLst>
      <p:ext uri="{BB962C8B-B14F-4D97-AF65-F5344CB8AC3E}">
        <p14:creationId xmlns:p14="http://schemas.microsoft.com/office/powerpoint/2010/main" val="407578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C5DF65-D65D-42D2-9A15-CA46C9EDE98D}" type="datetimeFigureOut">
              <a:rPr lang="en-US" smtClean="0"/>
              <a:pPr/>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72B09-17D4-4407-9732-5A042C0081C4}" type="slidenum">
              <a:rPr lang="en-US" smtClean="0"/>
              <a:pPr/>
              <a:t>‹#›</a:t>
            </a:fld>
            <a:endParaRPr lang="en-US"/>
          </a:p>
        </p:txBody>
      </p:sp>
    </p:spTree>
    <p:extLst>
      <p:ext uri="{BB962C8B-B14F-4D97-AF65-F5344CB8AC3E}">
        <p14:creationId xmlns:p14="http://schemas.microsoft.com/office/powerpoint/2010/main" val="303295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DF65-D65D-42D2-9A15-CA46C9EDE98D}" type="datetimeFigureOut">
              <a:rPr lang="en-US" smtClean="0"/>
              <a:pPr/>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72B09-17D4-4407-9732-5A042C0081C4}" type="slidenum">
              <a:rPr lang="en-US" smtClean="0"/>
              <a:pPr/>
              <a:t>‹#›</a:t>
            </a:fld>
            <a:endParaRPr lang="en-US"/>
          </a:p>
        </p:txBody>
      </p:sp>
    </p:spTree>
    <p:extLst>
      <p:ext uri="{BB962C8B-B14F-4D97-AF65-F5344CB8AC3E}">
        <p14:creationId xmlns:p14="http://schemas.microsoft.com/office/powerpoint/2010/main" val="1709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pPr/>
              <a:t>‹#›</a:t>
            </a:fld>
            <a:endParaRPr lang="en-US"/>
          </a:p>
        </p:txBody>
      </p:sp>
    </p:spTree>
    <p:extLst>
      <p:ext uri="{BB962C8B-B14F-4D97-AF65-F5344CB8AC3E}">
        <p14:creationId xmlns:p14="http://schemas.microsoft.com/office/powerpoint/2010/main" val="358118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pPr/>
              <a:t>‹#›</a:t>
            </a:fld>
            <a:endParaRPr lang="en-US"/>
          </a:p>
        </p:txBody>
      </p:sp>
    </p:spTree>
    <p:extLst>
      <p:ext uri="{BB962C8B-B14F-4D97-AF65-F5344CB8AC3E}">
        <p14:creationId xmlns:p14="http://schemas.microsoft.com/office/powerpoint/2010/main" val="218863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DF65-D65D-42D2-9A15-CA46C9EDE98D}" type="datetimeFigureOut">
              <a:rPr lang="en-US" smtClean="0"/>
              <a:pPr/>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72B09-17D4-4407-9732-5A042C0081C4}" type="slidenum">
              <a:rPr lang="en-US" smtClean="0"/>
              <a:pPr/>
              <a:t>‹#›</a:t>
            </a:fld>
            <a:endParaRPr lang="en-US"/>
          </a:p>
        </p:txBody>
      </p:sp>
    </p:spTree>
    <p:extLst>
      <p:ext uri="{BB962C8B-B14F-4D97-AF65-F5344CB8AC3E}">
        <p14:creationId xmlns:p14="http://schemas.microsoft.com/office/powerpoint/2010/main" val="212859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22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The Demands Of Discipleship</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a:latin typeface="Khmer UI" pitchFamily="34" charset="0"/>
                <a:cs typeface="Khmer UI" pitchFamily="34" charset="0"/>
              </a:rPr>
              <a:t>We must deny self</a:t>
            </a:r>
          </a:p>
          <a:p>
            <a:pPr marL="514350" indent="-514350">
              <a:buFont typeface="+mj-lt"/>
              <a:buAutoNum type="arabicPeriod"/>
            </a:pPr>
            <a:r>
              <a:rPr lang="en-US" sz="2800" dirty="0">
                <a:latin typeface="Khmer UI" pitchFamily="34" charset="0"/>
                <a:cs typeface="Khmer UI" pitchFamily="34" charset="0"/>
              </a:rPr>
              <a:t>We must be willing to suffer for Christ</a:t>
            </a:r>
          </a:p>
          <a:p>
            <a:pPr marL="514350" indent="-514350">
              <a:buFont typeface="+mj-lt"/>
              <a:buAutoNum type="arabicPeriod"/>
            </a:pPr>
            <a:r>
              <a:rPr lang="en-US" sz="2800" dirty="0">
                <a:latin typeface="Khmer UI" pitchFamily="34" charset="0"/>
                <a:cs typeface="Khmer UI" pitchFamily="34" charset="0"/>
              </a:rPr>
              <a:t>We must learn from Christ</a:t>
            </a:r>
          </a:p>
          <a:p>
            <a:pPr marL="514350" indent="-514350">
              <a:buFont typeface="+mj-lt"/>
              <a:buAutoNum type="arabicPeriod"/>
            </a:pPr>
            <a:r>
              <a:rPr lang="en-US" sz="2800" dirty="0">
                <a:latin typeface="Khmer UI" pitchFamily="34" charset="0"/>
                <a:cs typeface="Khmer UI" pitchFamily="34" charset="0"/>
              </a:rPr>
              <a:t>We must bear fruit</a:t>
            </a:r>
          </a:p>
          <a:p>
            <a:pPr marL="514350" indent="-514350">
              <a:buFont typeface="+mj-lt"/>
              <a:buAutoNum type="arabicPeriod"/>
            </a:pPr>
            <a:r>
              <a:rPr lang="en-US" sz="2800" dirty="0">
                <a:latin typeface="Khmer UI" pitchFamily="34" charset="0"/>
                <a:cs typeface="Khmer UI" pitchFamily="34" charset="0"/>
              </a:rPr>
              <a:t>We must love our brethren</a:t>
            </a:r>
          </a:p>
          <a:p>
            <a:pPr marL="514350" indent="-514350">
              <a:buFont typeface="+mj-lt"/>
              <a:buAutoNum type="arabicPeriod"/>
            </a:pPr>
            <a:r>
              <a:rPr lang="en-US" sz="2800" dirty="0">
                <a:latin typeface="Khmer UI" pitchFamily="34" charset="0"/>
                <a:cs typeface="Khmer UI" pitchFamily="34" charset="0"/>
              </a:rPr>
              <a:t>We must be committed to following Christ</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77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2: AN ATHLETE</a:t>
            </a:r>
          </a:p>
        </p:txBody>
      </p:sp>
      <p:sp>
        <p:nvSpPr>
          <p:cNvPr id="3" name="Subtitle 2"/>
          <p:cNvSpPr>
            <a:spLocks noGrp="1"/>
          </p:cNvSpPr>
          <p:nvPr>
            <p:ph type="subTitle" idx="1"/>
          </p:nvPr>
        </p:nvSpPr>
        <p:spPr>
          <a:xfrm>
            <a:off x="952500" y="3429000"/>
            <a:ext cx="7239000" cy="609600"/>
          </a:xfrm>
        </p:spPr>
        <p:txBody>
          <a:bodyPr/>
          <a:lstStyle/>
          <a:p>
            <a:r>
              <a:rPr lang="en-US" spc="300" dirty="0">
                <a:solidFill>
                  <a:schemeClr val="bg1"/>
                </a:solidFill>
                <a:latin typeface="Khmer UI" pitchFamily="34" charset="0"/>
                <a:cs typeface="Khmer UI" pitchFamily="34" charset="0"/>
              </a:rPr>
              <a:t>The Disciple’s Commitment</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…Run in such a way that you may obtain it.                 (1 Cor. 9:24)</a:t>
            </a:r>
          </a:p>
        </p:txBody>
      </p:sp>
    </p:spTree>
    <p:extLst>
      <p:ext uri="{BB962C8B-B14F-4D97-AF65-F5344CB8AC3E}">
        <p14:creationId xmlns:p14="http://schemas.microsoft.com/office/powerpoint/2010/main" val="340908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Athletics In First Century</a:t>
            </a:r>
          </a:p>
        </p:txBody>
      </p:sp>
      <p:sp>
        <p:nvSpPr>
          <p:cNvPr id="3" name="Content Placeholder 2"/>
          <p:cNvSpPr>
            <a:spLocks noGrp="1"/>
          </p:cNvSpPr>
          <p:nvPr>
            <p:ph idx="1"/>
          </p:nvPr>
        </p:nvSpPr>
        <p:spPr/>
        <p:txBody>
          <a:bodyPr>
            <a:normAutofit/>
          </a:bodyPr>
          <a:lstStyle/>
          <a:p>
            <a:pPr>
              <a:buFont typeface="Khmer UI" pitchFamily="34" charset="0"/>
              <a:buChar char="៚"/>
            </a:pPr>
            <a:r>
              <a:rPr lang="en-US" sz="2800" dirty="0">
                <a:latin typeface="Khmer UI" pitchFamily="34" charset="0"/>
                <a:cs typeface="Khmer UI" pitchFamily="34" charset="0"/>
              </a:rPr>
              <a:t>The ancient Greeks were noted for their devotion to the games and gymnastic sports. They believed it was just as important to develop the body as it was to educate the mind. </a:t>
            </a:r>
          </a:p>
          <a:p>
            <a:pPr>
              <a:buFont typeface="Khmer UI" pitchFamily="34" charset="0"/>
              <a:buChar char="៚"/>
            </a:pPr>
            <a:r>
              <a:rPr lang="en-US" sz="2800" dirty="0">
                <a:latin typeface="Khmer UI" pitchFamily="34" charset="0"/>
                <a:cs typeface="Khmer UI" pitchFamily="34" charset="0"/>
              </a:rPr>
              <a:t>As a rule, the Jews found the games to be offensive. </a:t>
            </a:r>
          </a:p>
          <a:p>
            <a:pPr lvl="1">
              <a:buFont typeface="Khmer UI" pitchFamily="34" charset="0"/>
              <a:buChar char="៚"/>
            </a:pPr>
            <a:r>
              <a:rPr lang="en-US" dirty="0">
                <a:latin typeface="Khmer UI" pitchFamily="34" charset="0"/>
                <a:cs typeface="Khmer UI" pitchFamily="34" charset="0"/>
              </a:rPr>
              <a:t>The games were a form of idolatry. </a:t>
            </a:r>
          </a:p>
          <a:p>
            <a:pPr lvl="1">
              <a:buFont typeface="Khmer UI" pitchFamily="34" charset="0"/>
              <a:buChar char="៚"/>
            </a:pPr>
            <a:r>
              <a:rPr lang="en-US" dirty="0">
                <a:latin typeface="Khmer UI" pitchFamily="34" charset="0"/>
                <a:cs typeface="Khmer UI" pitchFamily="34" charset="0"/>
              </a:rPr>
              <a:t>The contestants trained and competed in the nude. </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81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Athletics In First Century</a:t>
            </a:r>
          </a:p>
        </p:txBody>
      </p:sp>
      <p:sp>
        <p:nvSpPr>
          <p:cNvPr id="3" name="Content Placeholder 2"/>
          <p:cNvSpPr>
            <a:spLocks noGrp="1"/>
          </p:cNvSpPr>
          <p:nvPr>
            <p:ph idx="1"/>
          </p:nvPr>
        </p:nvSpPr>
        <p:spPr/>
        <p:txBody>
          <a:bodyPr>
            <a:normAutofit/>
          </a:bodyPr>
          <a:lstStyle/>
          <a:p>
            <a:pPr>
              <a:buFont typeface="Khmer UI" pitchFamily="34" charset="0"/>
              <a:buChar char="៚"/>
            </a:pPr>
            <a:r>
              <a:rPr lang="en-US" dirty="0">
                <a:latin typeface="Khmer UI" pitchFamily="34" charset="0"/>
                <a:cs typeface="Khmer UI" pitchFamily="34" charset="0"/>
              </a:rPr>
              <a:t>There were four primary games: the Isthmian, </a:t>
            </a:r>
            <a:r>
              <a:rPr lang="en-US" dirty="0" err="1">
                <a:latin typeface="Khmer UI" pitchFamily="34" charset="0"/>
                <a:cs typeface="Khmer UI" pitchFamily="34" charset="0"/>
              </a:rPr>
              <a:t>Nemean</a:t>
            </a:r>
            <a:r>
              <a:rPr lang="en-US" dirty="0">
                <a:latin typeface="Khmer UI" pitchFamily="34" charset="0"/>
                <a:cs typeface="Khmer UI" pitchFamily="34" charset="0"/>
              </a:rPr>
              <a:t>, </a:t>
            </a:r>
            <a:r>
              <a:rPr lang="en-US" dirty="0" err="1">
                <a:latin typeface="Khmer UI" pitchFamily="34" charset="0"/>
                <a:cs typeface="Khmer UI" pitchFamily="34" charset="0"/>
              </a:rPr>
              <a:t>Pythian</a:t>
            </a:r>
            <a:r>
              <a:rPr lang="en-US" dirty="0">
                <a:latin typeface="Khmer UI" pitchFamily="34" charset="0"/>
                <a:cs typeface="Khmer UI" pitchFamily="34" charset="0"/>
              </a:rPr>
              <a:t>, and the Olympian. </a:t>
            </a:r>
          </a:p>
          <a:p>
            <a:pPr>
              <a:buFont typeface="Khmer UI" pitchFamily="34" charset="0"/>
              <a:buChar char="៚"/>
            </a:pPr>
            <a:r>
              <a:rPr lang="en-US" dirty="0">
                <a:latin typeface="Khmer UI" pitchFamily="34" charset="0"/>
                <a:cs typeface="Khmer UI" pitchFamily="34" charset="0"/>
              </a:rPr>
              <a:t>The Olympian games, held every four years, were the most celebrated of these events. </a:t>
            </a:r>
          </a:p>
          <a:p>
            <a:pPr>
              <a:buFont typeface="Khmer UI" pitchFamily="34" charset="0"/>
              <a:buChar char="៚"/>
            </a:pPr>
            <a:r>
              <a:rPr lang="en-US" dirty="0">
                <a:latin typeface="Khmer UI" pitchFamily="34" charset="0"/>
                <a:cs typeface="Khmer UI" pitchFamily="34" charset="0"/>
              </a:rPr>
              <a:t>The Isthmian games were held every two years just outside of Corinth. </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4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Athletics In First Century</a:t>
            </a:r>
          </a:p>
        </p:txBody>
      </p:sp>
      <p:sp>
        <p:nvSpPr>
          <p:cNvPr id="3" name="Content Placeholder 2"/>
          <p:cNvSpPr>
            <a:spLocks noGrp="1"/>
          </p:cNvSpPr>
          <p:nvPr>
            <p:ph idx="1"/>
          </p:nvPr>
        </p:nvSpPr>
        <p:spPr/>
        <p:txBody>
          <a:bodyPr>
            <a:normAutofit/>
          </a:bodyPr>
          <a:lstStyle/>
          <a:p>
            <a:pPr>
              <a:buFont typeface="Khmer UI" pitchFamily="34" charset="0"/>
              <a:buChar char="៚"/>
            </a:pPr>
            <a:r>
              <a:rPr lang="en-US" sz="2800" dirty="0">
                <a:latin typeface="Khmer UI" pitchFamily="34" charset="0"/>
                <a:cs typeface="Khmer UI" pitchFamily="34" charset="0"/>
              </a:rPr>
              <a:t>The games consisted of a number of events, including different kinds of races, jumping, discus, javelin, wrestling, boxing, and even contests between heralds and trumpeters.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31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Athletics In First Century</a:t>
            </a:r>
          </a:p>
        </p:txBody>
      </p:sp>
      <p:sp>
        <p:nvSpPr>
          <p:cNvPr id="3" name="Content Placeholder 2"/>
          <p:cNvSpPr>
            <a:spLocks noGrp="1"/>
          </p:cNvSpPr>
          <p:nvPr>
            <p:ph idx="1"/>
          </p:nvPr>
        </p:nvSpPr>
        <p:spPr/>
        <p:txBody>
          <a:bodyPr>
            <a:normAutofit/>
          </a:bodyPr>
          <a:lstStyle/>
          <a:p>
            <a:pPr>
              <a:buFont typeface="Khmer UI" pitchFamily="34" charset="0"/>
              <a:buChar char="៚"/>
            </a:pPr>
            <a:r>
              <a:rPr lang="en-US" sz="2800" dirty="0">
                <a:latin typeface="Khmer UI" pitchFamily="34" charset="0"/>
                <a:cs typeface="Khmer UI" pitchFamily="34" charset="0"/>
              </a:rPr>
              <a:t>Contestants were trained under very strict rules and supervision. </a:t>
            </a:r>
          </a:p>
          <a:p>
            <a:pPr>
              <a:buFont typeface="Khmer UI" pitchFamily="34" charset="0"/>
              <a:buChar char="៚"/>
            </a:pPr>
            <a:r>
              <a:rPr lang="en-US" sz="2800" dirty="0">
                <a:latin typeface="Khmer UI" pitchFamily="34" charset="0"/>
                <a:cs typeface="Khmer UI" pitchFamily="34" charset="0"/>
              </a:rPr>
              <a:t>Thirty days before the events began they resided at one place where they exercised regularly, followed a strict diet, avoided luxuries, and got sufficient rest. </a:t>
            </a:r>
          </a:p>
          <a:p>
            <a:pPr>
              <a:buFont typeface="Khmer UI" pitchFamily="34" charset="0"/>
              <a:buChar char="៚"/>
            </a:pPr>
            <a:r>
              <a:rPr lang="en-US" sz="2800" dirty="0">
                <a:latin typeface="Khmer UI" pitchFamily="34" charset="0"/>
                <a:cs typeface="Khmer UI" pitchFamily="34" charset="0"/>
              </a:rPr>
              <a:t>If a contestant failed to follow these rules, he was disqualified from the games. </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1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Athletics In First Century</a:t>
            </a:r>
          </a:p>
        </p:txBody>
      </p:sp>
      <p:sp>
        <p:nvSpPr>
          <p:cNvPr id="3" name="Content Placeholder 2"/>
          <p:cNvSpPr>
            <a:spLocks noGrp="1"/>
          </p:cNvSpPr>
          <p:nvPr>
            <p:ph idx="1"/>
          </p:nvPr>
        </p:nvSpPr>
        <p:spPr/>
        <p:txBody>
          <a:bodyPr>
            <a:noAutofit/>
          </a:bodyPr>
          <a:lstStyle/>
          <a:p>
            <a:pPr>
              <a:buFont typeface="Khmer UI" pitchFamily="34" charset="0"/>
              <a:buChar char="៚"/>
            </a:pPr>
            <a:r>
              <a:rPr lang="en-US" sz="2800" dirty="0">
                <a:latin typeface="Khmer UI" pitchFamily="34" charset="0"/>
                <a:cs typeface="Khmer UI" pitchFamily="34" charset="0"/>
              </a:rPr>
              <a:t>These games were still very popular in the first century. </a:t>
            </a:r>
          </a:p>
          <a:p>
            <a:pPr>
              <a:buFont typeface="Khmer UI" pitchFamily="34" charset="0"/>
              <a:buChar char="៚"/>
            </a:pPr>
            <a:r>
              <a:rPr lang="en-US" sz="2800" dirty="0">
                <a:latin typeface="Khmer UI" pitchFamily="34" charset="0"/>
                <a:cs typeface="Khmer UI" pitchFamily="34" charset="0"/>
              </a:rPr>
              <a:t>Stadiums were built in various places across the Roman Empire as large crowds of people came to watch the contests. </a:t>
            </a:r>
          </a:p>
          <a:p>
            <a:pPr>
              <a:buFont typeface="Khmer UI" pitchFamily="34" charset="0"/>
              <a:buChar char="៚"/>
            </a:pPr>
            <a:r>
              <a:rPr lang="en-US" sz="2800" dirty="0">
                <a:latin typeface="Khmer UI" pitchFamily="34" charset="0"/>
                <a:cs typeface="Khmer UI" pitchFamily="34" charset="0"/>
              </a:rPr>
              <a:t>Because of their popularity, Paul made good use of the games as illustrations throughout his epistles. The athlete provides an excellent example of the kind of commitment that Jesus requires from His disciples. </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6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Commitment Of An Athlete</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dirty="0">
                <a:latin typeface="Khmer UI" pitchFamily="34" charset="0"/>
                <a:cs typeface="Khmer UI" pitchFamily="34" charset="0"/>
              </a:rPr>
              <a:t>Must be committed to rigorous training</a:t>
            </a:r>
          </a:p>
          <a:p>
            <a:pPr lvl="1">
              <a:buFont typeface="Khmer UI" pitchFamily="34" charset="0"/>
              <a:buChar char="៚"/>
            </a:pPr>
            <a:r>
              <a:rPr lang="en-US" dirty="0">
                <a:latin typeface="Khmer UI" pitchFamily="34" charset="0"/>
                <a:cs typeface="Khmer UI" pitchFamily="34" charset="0"/>
              </a:rPr>
              <a:t>1 Corinthians 9:24-27</a:t>
            </a:r>
          </a:p>
          <a:p>
            <a:pPr lvl="1">
              <a:buFont typeface="Khmer UI" pitchFamily="34" charset="0"/>
              <a:buChar char="៚"/>
            </a:pPr>
            <a:r>
              <a:rPr lang="en-US" dirty="0">
                <a:latin typeface="Khmer UI" pitchFamily="34" charset="0"/>
                <a:cs typeface="Khmer UI" pitchFamily="34" charset="0"/>
              </a:rPr>
              <a:t>temperate in all things (Gal. 5:23; 2 Pet. 1:6)</a:t>
            </a:r>
          </a:p>
          <a:p>
            <a:pPr lvl="1">
              <a:buFont typeface="Khmer UI" pitchFamily="34" charset="0"/>
              <a:buChar char="៚"/>
            </a:pPr>
            <a:r>
              <a:rPr lang="en-US" dirty="0">
                <a:latin typeface="Khmer UI" pitchFamily="34" charset="0"/>
                <a:cs typeface="Khmer UI" pitchFamily="34" charset="0"/>
              </a:rPr>
              <a:t>self-mastery (Matt. 5:29-30; Gal. 2:20)</a:t>
            </a:r>
          </a:p>
          <a:p>
            <a:pPr lvl="1">
              <a:buFont typeface="Khmer UI" pitchFamily="34" charset="0"/>
              <a:buChar char="៚"/>
            </a:pPr>
            <a:r>
              <a:rPr lang="en-US" dirty="0">
                <a:latin typeface="Khmer UI" pitchFamily="34" charset="0"/>
                <a:cs typeface="Khmer UI" pitchFamily="34" charset="0"/>
              </a:rPr>
              <a:t>exercise toward godliness (1 Tim. 4:7-8)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1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Commitment Of An Athlete</a:t>
            </a:r>
          </a:p>
        </p:txBody>
      </p:sp>
      <p:sp>
        <p:nvSpPr>
          <p:cNvPr id="3" name="Content Placeholder 2"/>
          <p:cNvSpPr>
            <a:spLocks noGrp="1"/>
          </p:cNvSpPr>
          <p:nvPr>
            <p:ph idx="1"/>
          </p:nvPr>
        </p:nvSpPr>
        <p:spPr/>
        <p:txBody>
          <a:bodyPr>
            <a:noAutofit/>
          </a:bodyPr>
          <a:lstStyle/>
          <a:p>
            <a:pPr marL="514350" indent="-514350">
              <a:buFont typeface="+mj-lt"/>
              <a:buAutoNum type="arabicPeriod" startAt="2"/>
            </a:pPr>
            <a:r>
              <a:rPr lang="en-US" dirty="0">
                <a:latin typeface="Khmer UI" pitchFamily="34" charset="0"/>
                <a:cs typeface="Khmer UI" pitchFamily="34" charset="0"/>
              </a:rPr>
              <a:t>Must be committed to competing by the rules</a:t>
            </a:r>
          </a:p>
          <a:p>
            <a:pPr lvl="1">
              <a:buFont typeface="Khmer UI" pitchFamily="34" charset="0"/>
              <a:buChar char="៚"/>
            </a:pPr>
            <a:r>
              <a:rPr lang="en-US" dirty="0">
                <a:latin typeface="Khmer UI" pitchFamily="34" charset="0"/>
                <a:cs typeface="Khmer UI" pitchFamily="34" charset="0"/>
              </a:rPr>
              <a:t>Luke 14:26-27</a:t>
            </a:r>
          </a:p>
          <a:p>
            <a:pPr lvl="1">
              <a:buFont typeface="Khmer UI" pitchFamily="34" charset="0"/>
              <a:buChar char="៚"/>
            </a:pPr>
            <a:r>
              <a:rPr lang="en-US" dirty="0">
                <a:latin typeface="Khmer UI" pitchFamily="34" charset="0"/>
                <a:cs typeface="Khmer UI" pitchFamily="34" charset="0"/>
              </a:rPr>
              <a:t>2 Timothy 2:5</a:t>
            </a:r>
          </a:p>
          <a:p>
            <a:pPr lvl="1">
              <a:buFont typeface="Khmer UI" pitchFamily="34" charset="0"/>
              <a:buChar char="៚"/>
            </a:pPr>
            <a:r>
              <a:rPr lang="en-US" dirty="0">
                <a:latin typeface="Khmer UI" pitchFamily="34" charset="0"/>
                <a:cs typeface="Khmer UI" pitchFamily="34" charset="0"/>
              </a:rPr>
              <a:t>1 Corinthians 9:27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38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Commitment Of An Athlete</a:t>
            </a:r>
          </a:p>
        </p:txBody>
      </p:sp>
      <p:sp>
        <p:nvSpPr>
          <p:cNvPr id="3" name="Content Placeholder 2"/>
          <p:cNvSpPr>
            <a:spLocks noGrp="1"/>
          </p:cNvSpPr>
          <p:nvPr>
            <p:ph idx="1"/>
          </p:nvPr>
        </p:nvSpPr>
        <p:spPr/>
        <p:txBody>
          <a:bodyPr>
            <a:noAutofit/>
          </a:bodyPr>
          <a:lstStyle/>
          <a:p>
            <a:pPr marL="514350" indent="-514350">
              <a:buFont typeface="+mj-lt"/>
              <a:buAutoNum type="arabicPeriod" startAt="3"/>
            </a:pPr>
            <a:r>
              <a:rPr lang="en-US" dirty="0">
                <a:latin typeface="Khmer UI" pitchFamily="34" charset="0"/>
                <a:cs typeface="Khmer UI" pitchFamily="34" charset="0"/>
              </a:rPr>
              <a:t>Must run to win</a:t>
            </a:r>
          </a:p>
          <a:p>
            <a:pPr lvl="1">
              <a:buFont typeface="Khmer UI" pitchFamily="34" charset="0"/>
              <a:buChar char="៚"/>
            </a:pPr>
            <a:r>
              <a:rPr lang="en-US" dirty="0">
                <a:latin typeface="Khmer UI" pitchFamily="34" charset="0"/>
                <a:cs typeface="Khmer UI" pitchFamily="34" charset="0"/>
              </a:rPr>
              <a:t>Hebrews 12:1</a:t>
            </a:r>
          </a:p>
          <a:p>
            <a:pPr lvl="1">
              <a:buFont typeface="Khmer UI" pitchFamily="34" charset="0"/>
              <a:buChar char="៚"/>
            </a:pPr>
            <a:r>
              <a:rPr lang="en-US" dirty="0">
                <a:latin typeface="Khmer UI" pitchFamily="34" charset="0"/>
                <a:cs typeface="Khmer UI" pitchFamily="34" charset="0"/>
              </a:rPr>
              <a:t>Hebrews 10:36</a:t>
            </a:r>
          </a:p>
          <a:p>
            <a:pPr lvl="1">
              <a:buFont typeface="Khmer UI" pitchFamily="34" charset="0"/>
              <a:buChar char="៚"/>
            </a:pPr>
            <a:r>
              <a:rPr lang="en-US" dirty="0">
                <a:latin typeface="Khmer UI" pitchFamily="34" charset="0"/>
                <a:cs typeface="Khmer UI" pitchFamily="34" charset="0"/>
              </a:rPr>
              <a:t>1 Corinthians 9:24, 26</a:t>
            </a:r>
          </a:p>
          <a:p>
            <a:pPr lvl="1">
              <a:buFont typeface="Khmer UI" pitchFamily="34" charset="0"/>
              <a:buChar char="៚"/>
            </a:pPr>
            <a:r>
              <a:rPr lang="en-US" dirty="0">
                <a:latin typeface="Khmer UI" pitchFamily="34" charset="0"/>
                <a:cs typeface="Khmer UI" pitchFamily="34" charset="0"/>
              </a:rPr>
              <a:t>Colossians 3:1-2</a:t>
            </a:r>
          </a:p>
          <a:p>
            <a:pPr lvl="1">
              <a:buFont typeface="Khmer UI" pitchFamily="34" charset="0"/>
              <a:buChar char="៚"/>
            </a:pPr>
            <a:r>
              <a:rPr lang="en-US" dirty="0">
                <a:latin typeface="Khmer UI" pitchFamily="34" charset="0"/>
                <a:cs typeface="Khmer UI" pitchFamily="34" charset="0"/>
              </a:rPr>
              <a:t>Philippians 3:12-14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2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 WHAT IS DISCIPLESHIP?</a:t>
            </a:r>
          </a:p>
        </p:txBody>
      </p:sp>
      <p:sp>
        <p:nvSpPr>
          <p:cNvPr id="3" name="Subtitle 2"/>
          <p:cNvSpPr>
            <a:spLocks noGrp="1"/>
          </p:cNvSpPr>
          <p:nvPr>
            <p:ph type="subTitle" idx="1"/>
          </p:nvPr>
        </p:nvSpPr>
        <p:spPr>
          <a:xfrm>
            <a:off x="952500" y="3429000"/>
            <a:ext cx="7239000" cy="609600"/>
          </a:xfrm>
        </p:spPr>
        <p:txBody>
          <a:bodyPr/>
          <a:lstStyle/>
          <a:p>
            <a:r>
              <a:rPr lang="en-US" spc="300" dirty="0">
                <a:solidFill>
                  <a:schemeClr val="bg1"/>
                </a:solidFill>
                <a:latin typeface="Khmer UI" pitchFamily="34" charset="0"/>
                <a:cs typeface="Khmer UI" pitchFamily="34" charset="0"/>
              </a:rPr>
              <a:t>The Disciple’s Identity</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1384995"/>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Then He said to them all, If anyone desires to come after Me, let him deny himself, and take up his cross daily, and follow Me. (Luke 9:23)</a:t>
            </a:r>
          </a:p>
        </p:txBody>
      </p:sp>
    </p:spTree>
    <p:extLst>
      <p:ext uri="{BB962C8B-B14F-4D97-AF65-F5344CB8AC3E}">
        <p14:creationId xmlns:p14="http://schemas.microsoft.com/office/powerpoint/2010/main" val="19610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 The Commitment Of A Disciple</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dirty="0">
                <a:latin typeface="Khmer UI" pitchFamily="34" charset="0"/>
                <a:cs typeface="Khmer UI" pitchFamily="34" charset="0"/>
              </a:rPr>
              <a:t>We must be committed to rigorous training</a:t>
            </a:r>
          </a:p>
          <a:p>
            <a:pPr marL="514350" indent="-514350">
              <a:buFont typeface="+mj-lt"/>
              <a:buAutoNum type="arabicPeriod"/>
            </a:pPr>
            <a:r>
              <a:rPr lang="en-US" dirty="0">
                <a:latin typeface="Khmer UI" pitchFamily="34" charset="0"/>
                <a:cs typeface="Khmer UI" pitchFamily="34" charset="0"/>
              </a:rPr>
              <a:t>We must be committed to competing by the rules</a:t>
            </a:r>
          </a:p>
          <a:p>
            <a:pPr marL="514350" indent="-514350">
              <a:buFont typeface="+mj-lt"/>
              <a:buAutoNum type="arabicPeriod"/>
            </a:pPr>
            <a:r>
              <a:rPr lang="en-US" dirty="0">
                <a:latin typeface="Khmer UI" pitchFamily="34" charset="0"/>
                <a:cs typeface="Khmer UI" pitchFamily="34" charset="0"/>
              </a:rPr>
              <a:t>We must run to win</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08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3: A SOLDIER</a:t>
            </a:r>
          </a:p>
        </p:txBody>
      </p:sp>
      <p:sp>
        <p:nvSpPr>
          <p:cNvPr id="3" name="Subtitle 2"/>
          <p:cNvSpPr>
            <a:spLocks noGrp="1"/>
          </p:cNvSpPr>
          <p:nvPr>
            <p:ph type="subTitle" idx="1"/>
          </p:nvPr>
        </p:nvSpPr>
        <p:spPr>
          <a:xfrm>
            <a:off x="952500" y="3429000"/>
            <a:ext cx="7239000" cy="609600"/>
          </a:xfrm>
        </p:spPr>
        <p:txBody>
          <a:bodyPr/>
          <a:lstStyle/>
          <a:p>
            <a:r>
              <a:rPr lang="en-US" spc="300" dirty="0">
                <a:solidFill>
                  <a:schemeClr val="bg1"/>
                </a:solidFill>
                <a:latin typeface="Khmer UI" pitchFamily="34" charset="0"/>
                <a:cs typeface="Khmer UI" pitchFamily="34" charset="0"/>
              </a:rPr>
              <a:t>The Disciple’s BATTLE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You therefore must endure hardship as a good soldier of Jesus Christ (2 Tim. 2:3)</a:t>
            </a:r>
          </a:p>
        </p:txBody>
      </p:sp>
    </p:spTree>
    <p:extLst>
      <p:ext uri="{BB962C8B-B14F-4D97-AF65-F5344CB8AC3E}">
        <p14:creationId xmlns:p14="http://schemas.microsoft.com/office/powerpoint/2010/main" val="272625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If Disciples Are Soldiers…</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dirty="0">
                <a:latin typeface="Khmer UI" pitchFamily="34" charset="0"/>
                <a:cs typeface="Khmer UI" pitchFamily="34" charset="0"/>
              </a:rPr>
              <a:t>We have a commander</a:t>
            </a:r>
          </a:p>
          <a:p>
            <a:pPr lvl="1">
              <a:buFont typeface="Khmer UI" pitchFamily="34" charset="0"/>
              <a:buChar char="៚"/>
            </a:pPr>
            <a:r>
              <a:rPr lang="en-US" dirty="0">
                <a:latin typeface="Khmer UI" pitchFamily="34" charset="0"/>
                <a:cs typeface="Khmer UI" pitchFamily="34" charset="0"/>
              </a:rPr>
              <a:t>2 Timothy 2:3-4</a:t>
            </a:r>
          </a:p>
          <a:p>
            <a:pPr lvl="1">
              <a:buFont typeface="Khmer UI" pitchFamily="34" charset="0"/>
              <a:buChar char="៚"/>
            </a:pPr>
            <a:r>
              <a:rPr lang="en-US" dirty="0">
                <a:latin typeface="Khmer UI" pitchFamily="34" charset="0"/>
                <a:cs typeface="Khmer UI" pitchFamily="34" charset="0"/>
              </a:rPr>
              <a:t>Hebrews 2:10</a:t>
            </a:r>
          </a:p>
          <a:p>
            <a:pPr lvl="1">
              <a:buFont typeface="Khmer UI" pitchFamily="34" charset="0"/>
              <a:buChar char="៚"/>
            </a:pPr>
            <a:r>
              <a:rPr lang="en-US" dirty="0">
                <a:latin typeface="Khmer UI" pitchFamily="34" charset="0"/>
                <a:cs typeface="Khmer UI" pitchFamily="34" charset="0"/>
              </a:rPr>
              <a:t>Matthew 8:8-9; Luke 6:46</a:t>
            </a:r>
          </a:p>
          <a:p>
            <a:pPr lvl="1">
              <a:buFont typeface="Khmer UI" pitchFamily="34" charset="0"/>
              <a:buChar char="៚"/>
            </a:pPr>
            <a:r>
              <a:rPr lang="en-US" dirty="0">
                <a:latin typeface="Khmer UI" pitchFamily="34" charset="0"/>
                <a:cs typeface="Khmer UI" pitchFamily="34" charset="0"/>
              </a:rPr>
              <a:t>Matthew 16:24</a:t>
            </a:r>
          </a:p>
          <a:p>
            <a:pPr lvl="1">
              <a:buFont typeface="Khmer UI" pitchFamily="34" charset="0"/>
              <a:buChar char="៚"/>
            </a:pPr>
            <a:r>
              <a:rPr lang="en-US" dirty="0">
                <a:latin typeface="Khmer UI" pitchFamily="34" charset="0"/>
                <a:cs typeface="Khmer UI" pitchFamily="34" charset="0"/>
              </a:rPr>
              <a:t>Hebrews 2:18, 4:14-16, 7:25</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8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If Disciples Are Soldiers…</a:t>
            </a:r>
          </a:p>
        </p:txBody>
      </p:sp>
      <p:sp>
        <p:nvSpPr>
          <p:cNvPr id="3" name="Content Placeholder 2"/>
          <p:cNvSpPr>
            <a:spLocks noGrp="1"/>
          </p:cNvSpPr>
          <p:nvPr>
            <p:ph idx="1"/>
          </p:nvPr>
        </p:nvSpPr>
        <p:spPr/>
        <p:txBody>
          <a:bodyPr>
            <a:noAutofit/>
          </a:bodyPr>
          <a:lstStyle/>
          <a:p>
            <a:pPr marL="514350" indent="-514350">
              <a:buFont typeface="+mj-lt"/>
              <a:buAutoNum type="arabicPeriod" startAt="2"/>
            </a:pPr>
            <a:r>
              <a:rPr lang="en-US" dirty="0">
                <a:latin typeface="Khmer UI" pitchFamily="34" charset="0"/>
                <a:cs typeface="Khmer UI" pitchFamily="34" charset="0"/>
              </a:rPr>
              <a:t>We have an enemy</a:t>
            </a:r>
          </a:p>
          <a:p>
            <a:pPr lvl="1">
              <a:buFont typeface="Khmer UI" pitchFamily="34" charset="0"/>
              <a:buChar char="៚"/>
            </a:pPr>
            <a:r>
              <a:rPr lang="en-US" dirty="0">
                <a:latin typeface="Khmer UI" pitchFamily="34" charset="0"/>
                <a:cs typeface="Khmer UI" pitchFamily="34" charset="0"/>
              </a:rPr>
              <a:t>Ephesians 6:12</a:t>
            </a:r>
          </a:p>
          <a:p>
            <a:pPr lvl="1">
              <a:buFont typeface="Khmer UI" pitchFamily="34" charset="0"/>
              <a:buChar char="៚"/>
            </a:pPr>
            <a:r>
              <a:rPr lang="en-US" dirty="0">
                <a:latin typeface="Khmer UI" pitchFamily="34" charset="0"/>
                <a:cs typeface="Khmer UI" pitchFamily="34" charset="0"/>
              </a:rPr>
              <a:t>1 Peter 5:8</a:t>
            </a:r>
          </a:p>
          <a:p>
            <a:pPr lvl="1">
              <a:buFont typeface="Khmer UI" pitchFamily="34" charset="0"/>
              <a:buChar char="៚"/>
            </a:pPr>
            <a:r>
              <a:rPr lang="en-US" dirty="0">
                <a:latin typeface="Khmer UI" pitchFamily="34" charset="0"/>
                <a:cs typeface="Khmer UI" pitchFamily="34" charset="0"/>
              </a:rPr>
              <a:t>2 Corinthians 2:11</a:t>
            </a:r>
          </a:p>
          <a:p>
            <a:pPr lvl="1">
              <a:buFont typeface="Khmer UI" pitchFamily="34" charset="0"/>
              <a:buChar char="៚"/>
            </a:pPr>
            <a:r>
              <a:rPr lang="en-US" dirty="0">
                <a:latin typeface="Khmer UI" pitchFamily="34" charset="0"/>
                <a:cs typeface="Khmer UI" pitchFamily="34" charset="0"/>
              </a:rPr>
              <a:t>John 8:44</a:t>
            </a:r>
          </a:p>
          <a:p>
            <a:pPr lvl="1">
              <a:buFont typeface="Khmer UI" pitchFamily="34" charset="0"/>
              <a:buChar char="៚"/>
            </a:pPr>
            <a:r>
              <a:rPr lang="en-US" dirty="0">
                <a:latin typeface="Khmer UI" pitchFamily="34" charset="0"/>
                <a:cs typeface="Khmer UI" pitchFamily="34" charset="0"/>
              </a:rPr>
              <a:t>2 Corinthians 11:14</a:t>
            </a:r>
          </a:p>
          <a:p>
            <a:pPr lvl="1">
              <a:buFont typeface="Khmer UI" pitchFamily="34" charset="0"/>
              <a:buChar char="៚"/>
            </a:pPr>
            <a:r>
              <a:rPr lang="en-US" dirty="0">
                <a:latin typeface="Khmer UI" pitchFamily="34" charset="0"/>
                <a:cs typeface="Khmer UI" pitchFamily="34" charset="0"/>
              </a:rPr>
              <a:t>Ephesians 6:12</a:t>
            </a:r>
          </a:p>
          <a:p>
            <a:pPr lvl="1">
              <a:buFont typeface="Khmer UI" pitchFamily="34" charset="0"/>
              <a:buChar char="៚"/>
            </a:pPr>
            <a:r>
              <a:rPr lang="en-US" dirty="0">
                <a:latin typeface="Khmer UI" pitchFamily="34" charset="0"/>
                <a:cs typeface="Khmer UI" pitchFamily="34" charset="0"/>
              </a:rPr>
              <a:t>2 Timothy 2:26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94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If Disciples Are Soldiers…</a:t>
            </a:r>
          </a:p>
        </p:txBody>
      </p:sp>
      <p:sp>
        <p:nvSpPr>
          <p:cNvPr id="3" name="Content Placeholder 2"/>
          <p:cNvSpPr>
            <a:spLocks noGrp="1"/>
          </p:cNvSpPr>
          <p:nvPr>
            <p:ph idx="1"/>
          </p:nvPr>
        </p:nvSpPr>
        <p:spPr/>
        <p:txBody>
          <a:bodyPr>
            <a:noAutofit/>
          </a:bodyPr>
          <a:lstStyle/>
          <a:p>
            <a:pPr marL="514350" indent="-514350">
              <a:buFont typeface="+mj-lt"/>
              <a:buAutoNum type="arabicPeriod" startAt="3"/>
            </a:pPr>
            <a:r>
              <a:rPr lang="en-US" dirty="0">
                <a:latin typeface="Khmer UI" pitchFamily="34" charset="0"/>
                <a:cs typeface="Khmer UI" pitchFamily="34" charset="0"/>
              </a:rPr>
              <a:t>We have weapons (Eph. 6:13-18)</a:t>
            </a:r>
          </a:p>
          <a:p>
            <a:pPr lvl="1">
              <a:buFont typeface="Khmer UI" pitchFamily="34" charset="0"/>
              <a:buChar char="៚"/>
            </a:pPr>
            <a:r>
              <a:rPr lang="en-US" dirty="0">
                <a:latin typeface="Khmer UI" pitchFamily="34" charset="0"/>
                <a:cs typeface="Khmer UI" pitchFamily="34" charset="0"/>
              </a:rPr>
              <a:t>Belt</a:t>
            </a:r>
          </a:p>
          <a:p>
            <a:pPr lvl="1">
              <a:buFont typeface="Khmer UI" pitchFamily="34" charset="0"/>
              <a:buChar char="៚"/>
            </a:pPr>
            <a:r>
              <a:rPr lang="en-US" dirty="0">
                <a:latin typeface="Khmer UI" pitchFamily="34" charset="0"/>
                <a:cs typeface="Khmer UI" pitchFamily="34" charset="0"/>
              </a:rPr>
              <a:t>Breastplate</a:t>
            </a:r>
          </a:p>
          <a:p>
            <a:pPr lvl="1">
              <a:buFont typeface="Khmer UI" pitchFamily="34" charset="0"/>
              <a:buChar char="៚"/>
            </a:pPr>
            <a:r>
              <a:rPr lang="en-US" dirty="0">
                <a:latin typeface="Khmer UI" pitchFamily="34" charset="0"/>
                <a:cs typeface="Khmer UI" pitchFamily="34" charset="0"/>
              </a:rPr>
              <a:t>Shoes</a:t>
            </a:r>
          </a:p>
          <a:p>
            <a:pPr lvl="1">
              <a:buFont typeface="Khmer UI" pitchFamily="34" charset="0"/>
              <a:buChar char="៚"/>
            </a:pPr>
            <a:r>
              <a:rPr lang="en-US" dirty="0">
                <a:latin typeface="Khmer UI" pitchFamily="34" charset="0"/>
                <a:cs typeface="Khmer UI" pitchFamily="34" charset="0"/>
              </a:rPr>
              <a:t>Shield</a:t>
            </a:r>
          </a:p>
          <a:p>
            <a:pPr lvl="1">
              <a:buFont typeface="Khmer UI" pitchFamily="34" charset="0"/>
              <a:buChar char="៚"/>
            </a:pPr>
            <a:r>
              <a:rPr lang="en-US" dirty="0">
                <a:latin typeface="Khmer UI" pitchFamily="34" charset="0"/>
                <a:cs typeface="Khmer UI" pitchFamily="34" charset="0"/>
              </a:rPr>
              <a:t>Helmet</a:t>
            </a:r>
          </a:p>
          <a:p>
            <a:pPr lvl="1">
              <a:buFont typeface="Khmer UI" pitchFamily="34" charset="0"/>
              <a:buChar char="៚"/>
            </a:pPr>
            <a:r>
              <a:rPr lang="en-US" dirty="0">
                <a:latin typeface="Khmer UI" pitchFamily="34" charset="0"/>
                <a:cs typeface="Khmer UI" pitchFamily="34" charset="0"/>
              </a:rPr>
              <a:t>Sword</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67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If Disciples Are Soldiers…</a:t>
            </a:r>
          </a:p>
        </p:txBody>
      </p:sp>
      <p:sp>
        <p:nvSpPr>
          <p:cNvPr id="3" name="Content Placeholder 2"/>
          <p:cNvSpPr>
            <a:spLocks noGrp="1"/>
          </p:cNvSpPr>
          <p:nvPr>
            <p:ph idx="1"/>
          </p:nvPr>
        </p:nvSpPr>
        <p:spPr/>
        <p:txBody>
          <a:bodyPr>
            <a:noAutofit/>
          </a:bodyPr>
          <a:lstStyle/>
          <a:p>
            <a:pPr marL="514350" indent="-514350">
              <a:buFont typeface="+mj-lt"/>
              <a:buAutoNum type="arabicPeriod" startAt="4"/>
            </a:pPr>
            <a:r>
              <a:rPr lang="en-US" dirty="0">
                <a:latin typeface="Khmer UI" pitchFamily="34" charset="0"/>
                <a:cs typeface="Khmer UI" pitchFamily="34" charset="0"/>
              </a:rPr>
              <a:t>We must train</a:t>
            </a:r>
          </a:p>
          <a:p>
            <a:pPr lvl="1">
              <a:buFont typeface="Khmer UI" pitchFamily="34" charset="0"/>
              <a:buChar char="៚"/>
            </a:pPr>
            <a:r>
              <a:rPr lang="en-US" dirty="0">
                <a:latin typeface="Khmer UI" pitchFamily="34" charset="0"/>
                <a:cs typeface="Khmer UI" pitchFamily="34" charset="0"/>
              </a:rPr>
              <a:t>Hebrews 5:12-14</a:t>
            </a:r>
          </a:p>
          <a:p>
            <a:pPr lvl="1">
              <a:buFont typeface="Khmer UI" pitchFamily="34" charset="0"/>
              <a:buChar char="៚"/>
            </a:pPr>
            <a:r>
              <a:rPr lang="en-US" dirty="0">
                <a:latin typeface="Khmer UI" pitchFamily="34" charset="0"/>
                <a:cs typeface="Khmer UI" pitchFamily="34" charset="0"/>
              </a:rPr>
              <a:t>2 Timothy 2:15</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1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If Disciples Are Soldiers…</a:t>
            </a:r>
          </a:p>
        </p:txBody>
      </p:sp>
      <p:sp>
        <p:nvSpPr>
          <p:cNvPr id="3" name="Content Placeholder 2"/>
          <p:cNvSpPr>
            <a:spLocks noGrp="1"/>
          </p:cNvSpPr>
          <p:nvPr>
            <p:ph idx="1"/>
          </p:nvPr>
        </p:nvSpPr>
        <p:spPr/>
        <p:txBody>
          <a:bodyPr>
            <a:noAutofit/>
          </a:bodyPr>
          <a:lstStyle/>
          <a:p>
            <a:pPr marL="514350" indent="-514350">
              <a:buFont typeface="+mj-lt"/>
              <a:buAutoNum type="arabicPeriod" startAt="5"/>
            </a:pPr>
            <a:r>
              <a:rPr lang="en-US" dirty="0">
                <a:latin typeface="Khmer UI" pitchFamily="34" charset="0"/>
                <a:cs typeface="Khmer UI" pitchFamily="34" charset="0"/>
              </a:rPr>
              <a:t>We must fight</a:t>
            </a:r>
          </a:p>
          <a:p>
            <a:pPr lvl="1">
              <a:buFont typeface="Khmer UI" pitchFamily="34" charset="0"/>
              <a:buChar char="៚"/>
            </a:pPr>
            <a:r>
              <a:rPr lang="en-US" dirty="0">
                <a:latin typeface="Khmer UI" pitchFamily="34" charset="0"/>
                <a:cs typeface="Khmer UI" pitchFamily="34" charset="0"/>
              </a:rPr>
              <a:t>Fight (1 Tim. 6:12)</a:t>
            </a:r>
          </a:p>
          <a:p>
            <a:pPr lvl="1">
              <a:buFont typeface="Khmer UI" pitchFamily="34" charset="0"/>
              <a:buChar char="៚"/>
            </a:pPr>
            <a:r>
              <a:rPr lang="en-US" dirty="0">
                <a:latin typeface="Khmer UI" pitchFamily="34" charset="0"/>
                <a:cs typeface="Khmer UI" pitchFamily="34" charset="0"/>
              </a:rPr>
              <a:t>Wrestle (Eph. 6:12)</a:t>
            </a:r>
          </a:p>
          <a:p>
            <a:pPr lvl="1">
              <a:buFont typeface="Khmer UI" pitchFamily="34" charset="0"/>
              <a:buChar char="៚"/>
            </a:pPr>
            <a:r>
              <a:rPr lang="en-US" dirty="0">
                <a:latin typeface="Khmer UI" pitchFamily="34" charset="0"/>
                <a:cs typeface="Khmer UI" pitchFamily="34" charset="0"/>
              </a:rPr>
              <a:t>Resist (1 Pet. 5:9)</a:t>
            </a:r>
          </a:p>
          <a:p>
            <a:pPr lvl="1">
              <a:buFont typeface="Khmer UI" pitchFamily="34" charset="0"/>
              <a:buChar char="៚"/>
            </a:pPr>
            <a:r>
              <a:rPr lang="en-US" dirty="0">
                <a:latin typeface="Khmer UI" pitchFamily="34" charset="0"/>
                <a:cs typeface="Khmer UI" pitchFamily="34" charset="0"/>
              </a:rPr>
              <a:t>Endure hardships (2 Tim. 2:3)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9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If Disciples Are Soldiers…</a:t>
            </a:r>
          </a:p>
        </p:txBody>
      </p:sp>
      <p:sp>
        <p:nvSpPr>
          <p:cNvPr id="3" name="Content Placeholder 2"/>
          <p:cNvSpPr>
            <a:spLocks noGrp="1"/>
          </p:cNvSpPr>
          <p:nvPr>
            <p:ph idx="1"/>
          </p:nvPr>
        </p:nvSpPr>
        <p:spPr/>
        <p:txBody>
          <a:bodyPr>
            <a:noAutofit/>
          </a:bodyPr>
          <a:lstStyle/>
          <a:p>
            <a:pPr marL="514350" indent="-514350">
              <a:buFont typeface="+mj-lt"/>
              <a:buAutoNum type="arabicPeriod" startAt="6"/>
            </a:pPr>
            <a:r>
              <a:rPr lang="en-US" dirty="0">
                <a:latin typeface="Khmer UI" pitchFamily="34" charset="0"/>
                <a:cs typeface="Khmer UI" pitchFamily="34" charset="0"/>
              </a:rPr>
              <a:t>Where is the battleground?</a:t>
            </a:r>
          </a:p>
          <a:p>
            <a:pPr lvl="1">
              <a:buFont typeface="Khmer UI" pitchFamily="34" charset="0"/>
              <a:buChar char="៚"/>
            </a:pPr>
            <a:r>
              <a:rPr lang="en-US" dirty="0">
                <a:latin typeface="Khmer UI" pitchFamily="34" charset="0"/>
                <a:cs typeface="Khmer UI" pitchFamily="34" charset="0"/>
              </a:rPr>
              <a:t>Spiritual battle fought in the hearts and minds of men (2 Cor. 10:3-5)</a:t>
            </a:r>
          </a:p>
          <a:p>
            <a:pPr lvl="1">
              <a:buFont typeface="Khmer UI" pitchFamily="34" charset="0"/>
              <a:buChar char="៚"/>
            </a:pPr>
            <a:r>
              <a:rPr lang="en-US" dirty="0">
                <a:latin typeface="Khmer UI" pitchFamily="34" charset="0"/>
                <a:cs typeface="Khmer UI" pitchFamily="34" charset="0"/>
              </a:rPr>
              <a:t>In our own minds</a:t>
            </a:r>
          </a:p>
          <a:p>
            <a:pPr lvl="1">
              <a:buFont typeface="Khmer UI" pitchFamily="34" charset="0"/>
              <a:buChar char="៚"/>
            </a:pPr>
            <a:r>
              <a:rPr lang="en-US" dirty="0">
                <a:latin typeface="Khmer UI" pitchFamily="34" charset="0"/>
                <a:cs typeface="Khmer UI" pitchFamily="34" charset="0"/>
              </a:rPr>
              <a:t>In the minds of others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58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If Disciples Are Soldiers…</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dirty="0">
                <a:latin typeface="Khmer UI" pitchFamily="34" charset="0"/>
                <a:cs typeface="Khmer UI" pitchFamily="34" charset="0"/>
              </a:rPr>
              <a:t>We have a commander</a:t>
            </a:r>
          </a:p>
          <a:p>
            <a:pPr marL="514350" indent="-514350">
              <a:buFont typeface="+mj-lt"/>
              <a:buAutoNum type="arabicPeriod"/>
            </a:pPr>
            <a:r>
              <a:rPr lang="en-US" dirty="0">
                <a:latin typeface="Khmer UI" pitchFamily="34" charset="0"/>
                <a:cs typeface="Khmer UI" pitchFamily="34" charset="0"/>
              </a:rPr>
              <a:t>We have an enemy</a:t>
            </a:r>
          </a:p>
          <a:p>
            <a:pPr marL="514350" indent="-514350">
              <a:buFont typeface="+mj-lt"/>
              <a:buAutoNum type="arabicPeriod"/>
            </a:pPr>
            <a:r>
              <a:rPr lang="en-US" dirty="0">
                <a:latin typeface="Khmer UI" pitchFamily="34" charset="0"/>
                <a:cs typeface="Khmer UI" pitchFamily="34" charset="0"/>
              </a:rPr>
              <a:t>We have weapons</a:t>
            </a:r>
          </a:p>
          <a:p>
            <a:pPr marL="514350" indent="-514350">
              <a:buFont typeface="+mj-lt"/>
              <a:buAutoNum type="arabicPeriod"/>
            </a:pPr>
            <a:r>
              <a:rPr lang="en-US" dirty="0">
                <a:latin typeface="Khmer UI" pitchFamily="34" charset="0"/>
                <a:cs typeface="Khmer UI" pitchFamily="34" charset="0"/>
              </a:rPr>
              <a:t>We must train</a:t>
            </a:r>
          </a:p>
          <a:p>
            <a:pPr marL="514350" indent="-514350">
              <a:buFont typeface="+mj-lt"/>
              <a:buAutoNum type="arabicPeriod"/>
            </a:pPr>
            <a:r>
              <a:rPr lang="en-US" dirty="0">
                <a:latin typeface="Khmer UI" pitchFamily="34" charset="0"/>
                <a:cs typeface="Khmer UI" pitchFamily="34" charset="0"/>
              </a:rPr>
              <a:t>We must fight</a:t>
            </a:r>
          </a:p>
          <a:p>
            <a:pPr marL="514350" indent="-514350">
              <a:buFont typeface="+mj-lt"/>
              <a:buAutoNum type="arabicPeriod"/>
            </a:pPr>
            <a:r>
              <a:rPr lang="en-US" dirty="0">
                <a:latin typeface="Khmer UI" pitchFamily="34" charset="0"/>
                <a:cs typeface="Khmer UI" pitchFamily="34" charset="0"/>
              </a:rPr>
              <a:t>The battle is spiritual</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7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fontScale="90000"/>
          </a:bodyPr>
          <a:lstStyle/>
          <a:p>
            <a:r>
              <a:rPr lang="en-US" sz="3600" spc="300" dirty="0">
                <a:solidFill>
                  <a:schemeClr val="bg1"/>
                </a:solidFill>
                <a:latin typeface="Khmer UI" pitchFamily="34" charset="0"/>
                <a:cs typeface="Khmer UI" pitchFamily="34" charset="0"/>
              </a:rPr>
              <a:t>LESSON 4: THE POTTER AND THE CLAY</a:t>
            </a:r>
          </a:p>
        </p:txBody>
      </p:sp>
      <p:sp>
        <p:nvSpPr>
          <p:cNvPr id="3" name="Subtitle 2"/>
          <p:cNvSpPr>
            <a:spLocks noGrp="1"/>
          </p:cNvSpPr>
          <p:nvPr>
            <p:ph type="subTitle" idx="1"/>
          </p:nvPr>
        </p:nvSpPr>
        <p:spPr>
          <a:xfrm>
            <a:off x="952500" y="3429000"/>
            <a:ext cx="7239000" cy="609600"/>
          </a:xfrm>
        </p:spPr>
        <p:txBody>
          <a:bodyPr/>
          <a:lstStyle/>
          <a:p>
            <a:r>
              <a:rPr lang="en-US" spc="300" dirty="0">
                <a:solidFill>
                  <a:schemeClr val="bg1"/>
                </a:solidFill>
                <a:latin typeface="Khmer UI" pitchFamily="34" charset="0"/>
                <a:cs typeface="Khmer UI" pitchFamily="34" charset="0"/>
              </a:rPr>
              <a:t>The Disciple’s Transformation</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O house of Israel, can I not do with you as this potter? says the Lord. Look, as the clay is in the potter's hand, so are you in My hand, O house of Israel! (Jer. 18:6)</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02186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34"/>
            <a:ext cx="8305800" cy="1143000"/>
          </a:xfrm>
        </p:spPr>
        <p:txBody>
          <a:bodyPr/>
          <a:lstStyle/>
          <a:p>
            <a:pPr algn="r"/>
            <a:r>
              <a:rPr lang="en-US" dirty="0">
                <a:latin typeface="Khmer UI" pitchFamily="34" charset="0"/>
                <a:cs typeface="Khmer UI" pitchFamily="34" charset="0"/>
              </a:rPr>
              <a:t>What Is A Disciple?</a:t>
            </a:r>
          </a:p>
        </p:txBody>
      </p:sp>
      <p:sp>
        <p:nvSpPr>
          <p:cNvPr id="3" name="Content Placeholder 2"/>
          <p:cNvSpPr>
            <a:spLocks noGrp="1"/>
          </p:cNvSpPr>
          <p:nvPr>
            <p:ph idx="1"/>
          </p:nvPr>
        </p:nvSpPr>
        <p:spPr/>
        <p:txBody>
          <a:bodyPr/>
          <a:lstStyle/>
          <a:p>
            <a:pPr>
              <a:buFont typeface="Khmer UI" pitchFamily="34" charset="0"/>
              <a:buChar char="៚"/>
            </a:pPr>
            <a:r>
              <a:rPr lang="en-US" dirty="0">
                <a:latin typeface="Khmer UI" pitchFamily="34" charset="0"/>
                <a:cs typeface="Khmer UI" pitchFamily="34" charset="0"/>
              </a:rPr>
              <a:t>The Biblical concept of discipleship emphasizes the teacher-student relationship. </a:t>
            </a:r>
          </a:p>
          <a:p>
            <a:pPr>
              <a:buFont typeface="Khmer UI" pitchFamily="34" charset="0"/>
              <a:buChar char="៚"/>
            </a:pPr>
            <a:r>
              <a:rPr lang="en-US" dirty="0">
                <a:latin typeface="Khmer UI" pitchFamily="34" charset="0"/>
                <a:cs typeface="Khmer UI" pitchFamily="34" charset="0"/>
              </a:rPr>
              <a:t>A disciple is a devoted supporter and follower of his teacher. </a:t>
            </a:r>
          </a:p>
          <a:p>
            <a:pPr>
              <a:buFont typeface="Khmer UI" pitchFamily="34" charset="0"/>
              <a:buChar char="៚"/>
            </a:pPr>
            <a:r>
              <a:rPr lang="en-US" dirty="0">
                <a:latin typeface="Khmer UI" pitchFamily="34" charset="0"/>
                <a:cs typeface="Khmer UI" pitchFamily="34" charset="0"/>
              </a:rPr>
              <a:t>He accepts the views of his teacher and adopts his teacher’s way of life.</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91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God Is The Potter</a:t>
            </a:r>
          </a:p>
        </p:txBody>
      </p:sp>
      <p:sp>
        <p:nvSpPr>
          <p:cNvPr id="3" name="Content Placeholder 2"/>
          <p:cNvSpPr>
            <a:spLocks noGrp="1"/>
          </p:cNvSpPr>
          <p:nvPr>
            <p:ph idx="1"/>
          </p:nvPr>
        </p:nvSpPr>
        <p:spPr/>
        <p:txBody>
          <a:bodyPr>
            <a:noAutofit/>
          </a:bodyPr>
          <a:lstStyle/>
          <a:p>
            <a:pPr>
              <a:buFont typeface="Khmer UI" pitchFamily="34" charset="0"/>
              <a:buChar char="៚"/>
            </a:pPr>
            <a:r>
              <a:rPr lang="en-US" dirty="0">
                <a:latin typeface="Khmer UI" pitchFamily="34" charset="0"/>
                <a:cs typeface="Khmer UI" pitchFamily="34" charset="0"/>
              </a:rPr>
              <a:t>God is in control of the molding process (Jer. 18:6)</a:t>
            </a:r>
          </a:p>
          <a:p>
            <a:pPr>
              <a:buFont typeface="Khmer UI" pitchFamily="34" charset="0"/>
              <a:buChar char="៚"/>
            </a:pPr>
            <a:r>
              <a:rPr lang="en-US" dirty="0">
                <a:latin typeface="Khmer UI" pitchFamily="34" charset="0"/>
                <a:cs typeface="Khmer UI" pitchFamily="34" charset="0"/>
              </a:rPr>
              <a:t>God has power over the clay                        (Rom. 9:20-21)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2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Disciples Are The Clay</a:t>
            </a:r>
          </a:p>
        </p:txBody>
      </p:sp>
      <p:sp>
        <p:nvSpPr>
          <p:cNvPr id="3" name="Content Placeholder 2"/>
          <p:cNvSpPr>
            <a:spLocks noGrp="1"/>
          </p:cNvSpPr>
          <p:nvPr>
            <p:ph idx="1"/>
          </p:nvPr>
        </p:nvSpPr>
        <p:spPr/>
        <p:txBody>
          <a:bodyPr>
            <a:noAutofit/>
          </a:bodyPr>
          <a:lstStyle/>
          <a:p>
            <a:pPr>
              <a:buFont typeface="Khmer UI" pitchFamily="34" charset="0"/>
              <a:buChar char="៚"/>
            </a:pPr>
            <a:r>
              <a:rPr lang="en-US" dirty="0">
                <a:latin typeface="Khmer UI" pitchFamily="34" charset="0"/>
                <a:cs typeface="Khmer UI" pitchFamily="34" charset="0"/>
              </a:rPr>
              <a:t>We must make ourselves clay in the hand of God. This requires…</a:t>
            </a:r>
          </a:p>
          <a:p>
            <a:pPr lvl="1">
              <a:buFont typeface="Khmer UI" pitchFamily="34" charset="0"/>
              <a:buChar char="៚"/>
            </a:pPr>
            <a:r>
              <a:rPr lang="en-US" dirty="0">
                <a:latin typeface="Khmer UI" pitchFamily="34" charset="0"/>
                <a:cs typeface="Khmer UI" pitchFamily="34" charset="0"/>
              </a:rPr>
              <a:t>Faith</a:t>
            </a:r>
          </a:p>
          <a:p>
            <a:pPr lvl="1">
              <a:buFont typeface="Khmer UI" pitchFamily="34" charset="0"/>
              <a:buChar char="៚"/>
            </a:pPr>
            <a:r>
              <a:rPr lang="en-US" dirty="0">
                <a:latin typeface="Khmer UI" pitchFamily="34" charset="0"/>
                <a:cs typeface="Khmer UI" pitchFamily="34" charset="0"/>
              </a:rPr>
              <a:t>Humility</a:t>
            </a:r>
          </a:p>
          <a:p>
            <a:pPr lvl="1">
              <a:buFont typeface="Khmer UI" pitchFamily="34" charset="0"/>
              <a:buChar char="៚"/>
            </a:pPr>
            <a:r>
              <a:rPr lang="en-US" dirty="0">
                <a:latin typeface="Khmer UI" pitchFamily="34" charset="0"/>
                <a:cs typeface="Khmer UI" pitchFamily="34" charset="0"/>
              </a:rPr>
              <a:t>Meekness</a:t>
            </a:r>
          </a:p>
          <a:p>
            <a:pPr lvl="1">
              <a:buFont typeface="Khmer UI" pitchFamily="34" charset="0"/>
              <a:buChar char="៚"/>
            </a:pPr>
            <a:r>
              <a:rPr lang="en-US" dirty="0">
                <a:latin typeface="Khmer UI" pitchFamily="34" charset="0"/>
                <a:cs typeface="Khmer UI" pitchFamily="34" charset="0"/>
              </a:rPr>
              <a:t>Obedience</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77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We Are Molded By The Lord’s Teachings</a:t>
            </a:r>
          </a:p>
        </p:txBody>
      </p:sp>
      <p:sp>
        <p:nvSpPr>
          <p:cNvPr id="3" name="Content Placeholder 2"/>
          <p:cNvSpPr>
            <a:spLocks noGrp="1"/>
          </p:cNvSpPr>
          <p:nvPr>
            <p:ph idx="1"/>
          </p:nvPr>
        </p:nvSpPr>
        <p:spPr/>
        <p:txBody>
          <a:bodyPr>
            <a:noAutofit/>
          </a:bodyPr>
          <a:lstStyle/>
          <a:p>
            <a:pPr>
              <a:buFont typeface="Khmer UI" pitchFamily="34" charset="0"/>
              <a:buChar char="៚"/>
            </a:pPr>
            <a:r>
              <a:rPr lang="en-US" dirty="0">
                <a:latin typeface="Khmer UI" pitchFamily="34" charset="0"/>
                <a:cs typeface="Khmer UI" pitchFamily="34" charset="0"/>
              </a:rPr>
              <a:t>Romans 12:2</a:t>
            </a:r>
          </a:p>
          <a:p>
            <a:endParaRPr lang="en-US" sz="800" dirty="0">
              <a:latin typeface="Khmer UI" pitchFamily="34" charset="0"/>
              <a:cs typeface="Khmer UI" pitchFamily="34" charset="0"/>
            </a:endParaRPr>
          </a:p>
          <a:p>
            <a:pPr marL="514350" indent="-514350">
              <a:buFont typeface="+mj-lt"/>
              <a:buAutoNum type="arabicPeriod"/>
            </a:pPr>
            <a:r>
              <a:rPr lang="en-US" dirty="0">
                <a:latin typeface="Khmer UI" pitchFamily="34" charset="0"/>
                <a:cs typeface="Khmer UI" pitchFamily="34" charset="0"/>
              </a:rPr>
              <a:t>We are not to be conformed to this world</a:t>
            </a:r>
          </a:p>
          <a:p>
            <a:pPr marL="514350" indent="-514350">
              <a:buFont typeface="+mj-lt"/>
              <a:buAutoNum type="arabicPeriod"/>
            </a:pPr>
            <a:r>
              <a:rPr lang="en-US" dirty="0">
                <a:latin typeface="Khmer UI" pitchFamily="34" charset="0"/>
                <a:cs typeface="Khmer UI" pitchFamily="34" charset="0"/>
              </a:rPr>
              <a:t>We are to be transformed</a:t>
            </a:r>
          </a:p>
          <a:p>
            <a:pPr marL="514350" indent="-514350">
              <a:buFont typeface="+mj-lt"/>
              <a:buAutoNum type="arabicPeriod"/>
            </a:pPr>
            <a:r>
              <a:rPr lang="en-US" dirty="0">
                <a:latin typeface="Khmer UI" pitchFamily="34" charset="0"/>
                <a:cs typeface="Khmer UI" pitchFamily="34" charset="0"/>
              </a:rPr>
              <a:t>This transformation is accomplished by a renewing of the mind</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73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This Molding Is A Process</a:t>
            </a:r>
          </a:p>
        </p:txBody>
      </p:sp>
      <p:sp>
        <p:nvSpPr>
          <p:cNvPr id="3" name="Content Placeholder 2"/>
          <p:cNvSpPr>
            <a:spLocks noGrp="1"/>
          </p:cNvSpPr>
          <p:nvPr>
            <p:ph idx="1"/>
          </p:nvPr>
        </p:nvSpPr>
        <p:spPr/>
        <p:txBody>
          <a:bodyPr>
            <a:noAutofit/>
          </a:bodyPr>
          <a:lstStyle/>
          <a:p>
            <a:pPr>
              <a:buFont typeface="Khmer UI" pitchFamily="34" charset="0"/>
              <a:buChar char="៚"/>
            </a:pPr>
            <a:r>
              <a:rPr lang="en-US" dirty="0">
                <a:latin typeface="Khmer UI" pitchFamily="34" charset="0"/>
                <a:cs typeface="Khmer UI" pitchFamily="34" charset="0"/>
              </a:rPr>
              <a:t>Renewing of the mind and transformation of life takes time (Phil. 3:12-16)</a:t>
            </a:r>
          </a:p>
          <a:p>
            <a:pPr>
              <a:buFont typeface="Khmer UI" pitchFamily="34" charset="0"/>
              <a:buChar char="៚"/>
            </a:pPr>
            <a:r>
              <a:rPr lang="en-US" dirty="0">
                <a:latin typeface="Khmer UI" pitchFamily="34" charset="0"/>
                <a:cs typeface="Khmer UI" pitchFamily="34" charset="0"/>
              </a:rPr>
              <a:t>We need God in order to be molded</a:t>
            </a:r>
          </a:p>
          <a:p>
            <a:pPr>
              <a:buFont typeface="Khmer UI" pitchFamily="34" charset="0"/>
              <a:buChar char="៚"/>
            </a:pPr>
            <a:r>
              <a:rPr lang="en-US" dirty="0">
                <a:latin typeface="Khmer UI" pitchFamily="34" charset="0"/>
                <a:cs typeface="Khmer UI" pitchFamily="34" charset="0"/>
              </a:rPr>
              <a:t>God is patient with us and has a personal interest in our lives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07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This Molding Has A Purpose</a:t>
            </a:r>
          </a:p>
        </p:txBody>
      </p:sp>
      <p:sp>
        <p:nvSpPr>
          <p:cNvPr id="3" name="Content Placeholder 2"/>
          <p:cNvSpPr>
            <a:spLocks noGrp="1"/>
          </p:cNvSpPr>
          <p:nvPr>
            <p:ph idx="1"/>
          </p:nvPr>
        </p:nvSpPr>
        <p:spPr/>
        <p:txBody>
          <a:bodyPr>
            <a:noAutofit/>
          </a:bodyPr>
          <a:lstStyle/>
          <a:p>
            <a:pPr>
              <a:buFont typeface="Khmer UI" pitchFamily="34" charset="0"/>
              <a:buChar char="៚"/>
            </a:pPr>
            <a:r>
              <a:rPr lang="en-US" dirty="0">
                <a:latin typeface="Khmer UI" pitchFamily="34" charset="0"/>
                <a:cs typeface="Khmer UI" pitchFamily="34" charset="0"/>
              </a:rPr>
              <a:t>God desires that we be honorable and useful vessels in His service                               (2 Tim. 2:20-21)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61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fontScale="90000"/>
          </a:bodyPr>
          <a:lstStyle/>
          <a:p>
            <a:r>
              <a:rPr lang="en-US" sz="3600" spc="300" dirty="0">
                <a:solidFill>
                  <a:schemeClr val="bg1"/>
                </a:solidFill>
                <a:latin typeface="Khmer UI" pitchFamily="34" charset="0"/>
                <a:cs typeface="Khmer UI" pitchFamily="34" charset="0"/>
              </a:rPr>
              <a:t>LESSON 5: THE VINE AND THE BRANCHES</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Dependence Upon Christ</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1384995"/>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I am the vine, you are the branches. He who abides in Me, and I in him, bears much fruit; for without Me you can do nothing (John 15:5)</a:t>
            </a:r>
          </a:p>
        </p:txBody>
      </p:sp>
    </p:spTree>
    <p:extLst>
      <p:ext uri="{BB962C8B-B14F-4D97-AF65-F5344CB8AC3E}">
        <p14:creationId xmlns:p14="http://schemas.microsoft.com/office/powerpoint/2010/main" val="3404715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p:txBody>
          <a:bodyPr>
            <a:noAutofit/>
          </a:bodyPr>
          <a:lstStyle/>
          <a:p>
            <a:pPr>
              <a:buFont typeface="Khmer UI" pitchFamily="34" charset="0"/>
              <a:buChar char="៚"/>
            </a:pPr>
            <a:r>
              <a:rPr lang="en-US" dirty="0">
                <a:latin typeface="Khmer UI" pitchFamily="34" charset="0"/>
                <a:cs typeface="Khmer UI" pitchFamily="34" charset="0"/>
              </a:rPr>
              <a:t>John 15:1-8</a:t>
            </a:r>
          </a:p>
          <a:p>
            <a:pPr>
              <a:buFont typeface="Khmer UI" pitchFamily="34" charset="0"/>
              <a:buChar char="៚"/>
            </a:pPr>
            <a:r>
              <a:rPr lang="en-US" dirty="0">
                <a:latin typeface="Khmer UI" pitchFamily="34" charset="0"/>
                <a:cs typeface="Khmer UI" pitchFamily="34" charset="0"/>
              </a:rPr>
              <a:t>The emphasis is the disciples continue to abide in Christ</a:t>
            </a:r>
          </a:p>
          <a:p>
            <a:pPr>
              <a:buFont typeface="Khmer UI" pitchFamily="34" charset="0"/>
              <a:buChar char="៚"/>
            </a:pPr>
            <a:r>
              <a:rPr lang="en-US" dirty="0">
                <a:latin typeface="Khmer UI" pitchFamily="34" charset="0"/>
                <a:cs typeface="Khmer UI" pitchFamily="34" charset="0"/>
              </a:rPr>
              <a:t>Discipleship is not a hit-and-miss vocation</a:t>
            </a:r>
          </a:p>
          <a:p>
            <a:pPr>
              <a:buFont typeface="Khmer UI" pitchFamily="34" charset="0"/>
              <a:buChar char="៚"/>
            </a:pPr>
            <a:r>
              <a:rPr lang="en-US" dirty="0">
                <a:latin typeface="Khmer UI" pitchFamily="34" charset="0"/>
                <a:cs typeface="Khmer UI" pitchFamily="34" charset="0"/>
              </a:rPr>
              <a:t>As the branch’s life depends on remaining connected to the vine, so the disciple’s life depends on maintaining his connection with Christ</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dirty="0">
                <a:latin typeface="Khmer UI" pitchFamily="34" charset="0"/>
                <a:cs typeface="Khmer UI" pitchFamily="34" charset="0"/>
              </a:rPr>
              <a:t>We will be like the vine</a:t>
            </a:r>
          </a:p>
          <a:p>
            <a:pPr lvl="1">
              <a:buFont typeface="Khmer UI" pitchFamily="34" charset="0"/>
              <a:buChar char="៚"/>
            </a:pPr>
            <a:r>
              <a:rPr lang="en-US" dirty="0">
                <a:latin typeface="Khmer UI" pitchFamily="34" charset="0"/>
                <a:cs typeface="Khmer UI" pitchFamily="34" charset="0"/>
              </a:rPr>
              <a:t>James 3:12</a:t>
            </a:r>
          </a:p>
          <a:p>
            <a:pPr lvl="1">
              <a:buFont typeface="Khmer UI" pitchFamily="34" charset="0"/>
              <a:buChar char="៚"/>
            </a:pPr>
            <a:r>
              <a:rPr lang="en-US" dirty="0">
                <a:latin typeface="Khmer UI" pitchFamily="34" charset="0"/>
                <a:cs typeface="Khmer UI" pitchFamily="34" charset="0"/>
              </a:rPr>
              <a:t>Luke 6:40</a:t>
            </a:r>
          </a:p>
          <a:p>
            <a:pPr lvl="1">
              <a:buFont typeface="Khmer UI" pitchFamily="34" charset="0"/>
              <a:buChar char="៚"/>
            </a:pPr>
            <a:r>
              <a:rPr lang="en-US" dirty="0">
                <a:latin typeface="Khmer UI" pitchFamily="34" charset="0"/>
                <a:cs typeface="Khmer UI" pitchFamily="34" charset="0"/>
              </a:rPr>
              <a:t>1 John 2:6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04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We will bear fruit</a:t>
            </a:r>
          </a:p>
          <a:p>
            <a:pPr lvl="1">
              <a:buFont typeface="Khmer UI" pitchFamily="34" charset="0"/>
              <a:buChar char="៚"/>
            </a:pPr>
            <a:r>
              <a:rPr lang="en-US" dirty="0">
                <a:latin typeface="Khmer UI" pitchFamily="34" charset="0"/>
                <a:cs typeface="Khmer UI" pitchFamily="34" charset="0"/>
              </a:rPr>
              <a:t>John 15:2</a:t>
            </a:r>
          </a:p>
          <a:p>
            <a:pPr lvl="1">
              <a:buFont typeface="Khmer UI" pitchFamily="34" charset="0"/>
              <a:buChar char="៚"/>
            </a:pPr>
            <a:r>
              <a:rPr lang="en-US" dirty="0">
                <a:latin typeface="Khmer UI" pitchFamily="34" charset="0"/>
                <a:cs typeface="Khmer UI" pitchFamily="34" charset="0"/>
              </a:rPr>
              <a:t>Spiritual growth and maturity (2 Pet. 1:5-8)</a:t>
            </a:r>
          </a:p>
          <a:p>
            <a:pPr lvl="1">
              <a:buFont typeface="Khmer UI" pitchFamily="34" charset="0"/>
              <a:buChar char="៚"/>
            </a:pPr>
            <a:r>
              <a:rPr lang="en-US" dirty="0">
                <a:latin typeface="Khmer UI" pitchFamily="34" charset="0"/>
                <a:cs typeface="Khmer UI" pitchFamily="34" charset="0"/>
              </a:rPr>
              <a:t>Increased talents and opportunities (Matt. 25:14-30)</a:t>
            </a:r>
          </a:p>
          <a:p>
            <a:pPr lvl="1">
              <a:buFont typeface="Khmer UI" pitchFamily="34" charset="0"/>
              <a:buChar char="៚"/>
            </a:pPr>
            <a:r>
              <a:rPr lang="en-US" dirty="0">
                <a:latin typeface="Khmer UI" pitchFamily="34" charset="0"/>
                <a:cs typeface="Khmer UI" pitchFamily="34" charset="0"/>
              </a:rPr>
              <a:t>Good deeds (Matt. 5:16; Eph. 2:10; Tit. 3:14)</a:t>
            </a:r>
          </a:p>
          <a:p>
            <a:pPr lvl="1">
              <a:buFont typeface="Khmer UI" pitchFamily="34" charset="0"/>
              <a:buChar char="៚"/>
            </a:pPr>
            <a:r>
              <a:rPr lang="en-US" dirty="0">
                <a:latin typeface="Khmer UI" pitchFamily="34" charset="0"/>
                <a:cs typeface="Khmer UI" pitchFamily="34" charset="0"/>
              </a:rPr>
              <a:t>Involvement in the work of the gospel (Phil. 4:15-18)</a:t>
            </a:r>
          </a:p>
          <a:p>
            <a:pPr lvl="1">
              <a:buFont typeface="Khmer UI" pitchFamily="34" charset="0"/>
              <a:buChar char="៚"/>
            </a:pPr>
            <a:r>
              <a:rPr lang="en-US" dirty="0">
                <a:latin typeface="Khmer UI" pitchFamily="34" charset="0"/>
                <a:cs typeface="Khmer UI" pitchFamily="34" charset="0"/>
              </a:rPr>
              <a:t>Winning lost souls (Rom. 1:13)</a:t>
            </a:r>
          </a:p>
          <a:p>
            <a:pPr lvl="1">
              <a:buFont typeface="Khmer UI" pitchFamily="34" charset="0"/>
              <a:buChar char="៚"/>
            </a:pPr>
            <a:r>
              <a:rPr lang="en-US" dirty="0">
                <a:latin typeface="Khmer UI" pitchFamily="34" charset="0"/>
                <a:cs typeface="Khmer UI" pitchFamily="34" charset="0"/>
              </a:rPr>
              <a:t>Praise (Heb. 13:15)</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5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We will be pruned to bear more fruit</a:t>
            </a:r>
          </a:p>
          <a:p>
            <a:pPr lvl="1">
              <a:buFont typeface="Khmer UI" pitchFamily="34" charset="0"/>
              <a:buChar char="៚"/>
            </a:pPr>
            <a:r>
              <a:rPr lang="en-US" dirty="0">
                <a:latin typeface="Khmer UI" pitchFamily="34" charset="0"/>
                <a:cs typeface="Khmer UI" pitchFamily="34" charset="0"/>
              </a:rPr>
              <a:t>John 15:2-3</a:t>
            </a:r>
          </a:p>
          <a:p>
            <a:pPr lvl="1">
              <a:buFont typeface="Khmer UI" pitchFamily="34" charset="0"/>
              <a:buChar char="៚"/>
            </a:pPr>
            <a:r>
              <a:rPr lang="en-US" dirty="0">
                <a:latin typeface="Khmer UI" pitchFamily="34" charset="0"/>
                <a:cs typeface="Khmer UI" pitchFamily="34" charset="0"/>
              </a:rPr>
              <a:t>Psalm 119:9</a:t>
            </a:r>
          </a:p>
          <a:p>
            <a:pPr lvl="1">
              <a:buFont typeface="Khmer UI" pitchFamily="34" charset="0"/>
              <a:buChar char="៚"/>
            </a:pPr>
            <a:r>
              <a:rPr lang="en-US" dirty="0">
                <a:latin typeface="Khmer UI" pitchFamily="34" charset="0"/>
                <a:cs typeface="Khmer UI" pitchFamily="34" charset="0"/>
              </a:rPr>
              <a:t>Hebrews 12:10-11</a:t>
            </a:r>
          </a:p>
          <a:p>
            <a:pPr lvl="1">
              <a:buFont typeface="Khmer UI" pitchFamily="34" charset="0"/>
              <a:buChar char="៚"/>
            </a:pPr>
            <a:r>
              <a:rPr lang="en-US" dirty="0">
                <a:latin typeface="Khmer UI" pitchFamily="34" charset="0"/>
                <a:cs typeface="Khmer UI" pitchFamily="34" charset="0"/>
              </a:rPr>
              <a:t>James 1:2-4; Romans 5:3-4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0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The Demands Of Discipleship</a:t>
            </a:r>
          </a:p>
        </p:txBody>
      </p:sp>
      <p:sp>
        <p:nvSpPr>
          <p:cNvPr id="3" name="Content Placeholder 2"/>
          <p:cNvSpPr>
            <a:spLocks noGrp="1"/>
          </p:cNvSpPr>
          <p:nvPr>
            <p:ph idx="1"/>
          </p:nvPr>
        </p:nvSpPr>
        <p:spPr/>
        <p:txBody>
          <a:bodyPr/>
          <a:lstStyle/>
          <a:p>
            <a:pPr marL="514350" indent="-514350">
              <a:buFont typeface="+mj-lt"/>
              <a:buAutoNum type="arabicPeriod"/>
            </a:pPr>
            <a:r>
              <a:rPr lang="en-US" dirty="0">
                <a:latin typeface="Khmer UI" pitchFamily="34" charset="0"/>
                <a:cs typeface="Khmer UI" pitchFamily="34" charset="0"/>
              </a:rPr>
              <a:t>We must deny self</a:t>
            </a:r>
          </a:p>
          <a:p>
            <a:pPr lvl="1">
              <a:buFont typeface="Khmer UI" pitchFamily="34" charset="0"/>
              <a:buChar char="៚"/>
            </a:pPr>
            <a:r>
              <a:rPr lang="en-US" dirty="0">
                <a:latin typeface="Khmer UI" pitchFamily="34" charset="0"/>
                <a:cs typeface="Khmer UI" pitchFamily="34" charset="0"/>
              </a:rPr>
              <a:t>Luke 9:23</a:t>
            </a:r>
          </a:p>
          <a:p>
            <a:pPr lvl="1">
              <a:buFont typeface="Khmer UI" pitchFamily="34" charset="0"/>
              <a:buChar char="៚"/>
            </a:pPr>
            <a:r>
              <a:rPr lang="en-US" dirty="0">
                <a:latin typeface="Khmer UI" pitchFamily="34" charset="0"/>
                <a:cs typeface="Khmer UI" pitchFamily="34" charset="0"/>
              </a:rPr>
              <a:t>Luke 14:26-27</a:t>
            </a:r>
          </a:p>
          <a:p>
            <a:pPr lvl="1">
              <a:buFont typeface="Khmer UI" pitchFamily="34" charset="0"/>
              <a:buChar char="៚"/>
            </a:pPr>
            <a:r>
              <a:rPr lang="en-US" dirty="0">
                <a:latin typeface="Khmer UI" pitchFamily="34" charset="0"/>
                <a:cs typeface="Khmer UI" pitchFamily="34" charset="0"/>
              </a:rPr>
              <a:t>Galatians 2:20</a:t>
            </a:r>
          </a:p>
          <a:p>
            <a:pPr lvl="1">
              <a:buFont typeface="Khmer UI" pitchFamily="34" charset="0"/>
              <a:buChar char="៚"/>
            </a:pPr>
            <a:r>
              <a:rPr lang="en-US" dirty="0">
                <a:latin typeface="Khmer UI" pitchFamily="34" charset="0"/>
                <a:cs typeface="Khmer UI" pitchFamily="34" charset="0"/>
              </a:rPr>
              <a:t>2 Corinthians 5:9</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37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We will remain connected to the life-giving vine</a:t>
            </a:r>
          </a:p>
          <a:p>
            <a:pPr lvl="1">
              <a:buFont typeface="Khmer UI" pitchFamily="34" charset="0"/>
              <a:buChar char="៚"/>
            </a:pPr>
            <a:r>
              <a:rPr lang="en-US" dirty="0">
                <a:latin typeface="Khmer UI" pitchFamily="34" charset="0"/>
                <a:cs typeface="Khmer UI" pitchFamily="34" charset="0"/>
              </a:rPr>
              <a:t>John 15:4-5</a:t>
            </a:r>
          </a:p>
          <a:p>
            <a:pPr lvl="1">
              <a:buFont typeface="Khmer UI" pitchFamily="34" charset="0"/>
              <a:buChar char="៚"/>
            </a:pPr>
            <a:r>
              <a:rPr lang="en-US" dirty="0">
                <a:latin typeface="Khmer UI" pitchFamily="34" charset="0"/>
                <a:cs typeface="Khmer UI" pitchFamily="34" charset="0"/>
              </a:rPr>
              <a:t>Failure to abide in Christ and produce fruit invites disaster (vs. 2, 6; Matt. 13:40-42; Rev. 20:14-15) </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75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dirty="0">
                <a:latin typeface="Khmer UI" pitchFamily="34" charset="0"/>
                <a:cs typeface="Khmer UI" pitchFamily="34" charset="0"/>
              </a:rPr>
              <a:t>Our prayers will be answered</a:t>
            </a:r>
          </a:p>
          <a:p>
            <a:pPr lvl="1">
              <a:buFont typeface="Khmer UI" pitchFamily="34" charset="0"/>
              <a:buChar char="៚"/>
            </a:pPr>
            <a:r>
              <a:rPr lang="en-US" dirty="0">
                <a:latin typeface="Khmer UI" pitchFamily="34" charset="0"/>
                <a:cs typeface="Khmer UI" pitchFamily="34" charset="0"/>
              </a:rPr>
              <a:t>John 15:7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77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We will glorify God</a:t>
            </a:r>
          </a:p>
          <a:p>
            <a:pPr lvl="1">
              <a:buFont typeface="Khmer UI" pitchFamily="34" charset="0"/>
              <a:buChar char="៚"/>
            </a:pPr>
            <a:r>
              <a:rPr lang="en-US" dirty="0">
                <a:latin typeface="Khmer UI" pitchFamily="34" charset="0"/>
                <a:cs typeface="Khmer UI" pitchFamily="34" charset="0"/>
              </a:rPr>
              <a:t>John 15:8</a:t>
            </a:r>
          </a:p>
          <a:p>
            <a:pPr lvl="1">
              <a:buFont typeface="Khmer UI" pitchFamily="34" charset="0"/>
              <a:buChar char="៚"/>
            </a:pPr>
            <a:r>
              <a:rPr lang="en-US" dirty="0">
                <a:latin typeface="Khmer UI" pitchFamily="34" charset="0"/>
                <a:cs typeface="Khmer UI" pitchFamily="34" charset="0"/>
              </a:rPr>
              <a:t>Matthew 5:16</a:t>
            </a:r>
          </a:p>
          <a:p>
            <a:pPr lvl="1">
              <a:buFont typeface="Khmer UI" pitchFamily="34" charset="0"/>
              <a:buChar char="៚"/>
            </a:pPr>
            <a:r>
              <a:rPr lang="en-US" dirty="0">
                <a:latin typeface="Khmer UI" pitchFamily="34" charset="0"/>
                <a:cs typeface="Khmer UI" pitchFamily="34" charset="0"/>
              </a:rPr>
              <a:t>1 Corinthians 10:31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24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Vine And The Branches</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We will be like the vine</a:t>
            </a:r>
          </a:p>
          <a:p>
            <a:pPr marL="514350" indent="-514350">
              <a:buFont typeface="+mj-lt"/>
              <a:buAutoNum type="arabicPeriod"/>
            </a:pPr>
            <a:r>
              <a:rPr lang="en-US" dirty="0">
                <a:latin typeface="Khmer UI" pitchFamily="34" charset="0"/>
                <a:cs typeface="Khmer UI" pitchFamily="34" charset="0"/>
              </a:rPr>
              <a:t>We will bear fruit</a:t>
            </a:r>
          </a:p>
          <a:p>
            <a:pPr marL="514350" indent="-514350">
              <a:buFont typeface="+mj-lt"/>
              <a:buAutoNum type="arabicPeriod"/>
            </a:pPr>
            <a:r>
              <a:rPr lang="en-US" dirty="0">
                <a:latin typeface="Khmer UI" pitchFamily="34" charset="0"/>
                <a:cs typeface="Khmer UI" pitchFamily="34" charset="0"/>
              </a:rPr>
              <a:t>We will be pruned to bear more fruit</a:t>
            </a:r>
          </a:p>
          <a:p>
            <a:pPr marL="514350" indent="-514350">
              <a:buFont typeface="+mj-lt"/>
              <a:buAutoNum type="arabicPeriod"/>
            </a:pPr>
            <a:r>
              <a:rPr lang="en-US" dirty="0">
                <a:latin typeface="Khmer UI" pitchFamily="34" charset="0"/>
                <a:cs typeface="Khmer UI" pitchFamily="34" charset="0"/>
              </a:rPr>
              <a:t>We will remain connected to the life-giving vine</a:t>
            </a:r>
          </a:p>
          <a:p>
            <a:pPr marL="514350" indent="-514350">
              <a:buFont typeface="+mj-lt"/>
              <a:buAutoNum type="arabicPeriod"/>
            </a:pPr>
            <a:r>
              <a:rPr lang="en-US" dirty="0">
                <a:latin typeface="Khmer UI" pitchFamily="34" charset="0"/>
                <a:cs typeface="Khmer UI" pitchFamily="34" charset="0"/>
              </a:rPr>
              <a:t>Our prayers will be answered</a:t>
            </a:r>
          </a:p>
          <a:p>
            <a:pPr marL="514350" indent="-514350">
              <a:buFont typeface="+mj-lt"/>
              <a:buAutoNum type="arabicPeriod"/>
            </a:pPr>
            <a:r>
              <a:rPr lang="en-US" dirty="0">
                <a:latin typeface="Khmer UI" pitchFamily="34" charset="0"/>
                <a:cs typeface="Khmer UI" pitchFamily="34" charset="0"/>
              </a:rPr>
              <a:t>We will glorify God</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41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6: A CHILD OF GOD</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Security</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1384995"/>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But as many as received Him, to them He gave the right to become children of God, to those who believe in His name (John 1:12)</a:t>
            </a:r>
          </a:p>
        </p:txBody>
      </p:sp>
    </p:spTree>
    <p:extLst>
      <p:ext uri="{BB962C8B-B14F-4D97-AF65-F5344CB8AC3E}">
        <p14:creationId xmlns:p14="http://schemas.microsoft.com/office/powerpoint/2010/main" val="1535846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A Child Of God</a:t>
            </a: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dirty="0">
                <a:latin typeface="Khmer UI" pitchFamily="34" charset="0"/>
                <a:cs typeface="Khmer UI" pitchFamily="34" charset="0"/>
              </a:rPr>
              <a:t>We have a right to be called a child of God </a:t>
            </a:r>
          </a:p>
          <a:p>
            <a:pPr lvl="1">
              <a:buFont typeface="Khmer UI" pitchFamily="34" charset="0"/>
              <a:buChar char="៚"/>
            </a:pPr>
            <a:r>
              <a:rPr lang="en-US" dirty="0">
                <a:latin typeface="Khmer UI" pitchFamily="34" charset="0"/>
                <a:cs typeface="Khmer UI" pitchFamily="34" charset="0"/>
              </a:rPr>
              <a:t>John 1:12; Romans 8:16</a:t>
            </a:r>
          </a:p>
          <a:p>
            <a:pPr>
              <a:buFont typeface="Khmer UI" pitchFamily="34" charset="0"/>
              <a:buChar char="៚"/>
            </a:pPr>
            <a:r>
              <a:rPr lang="en-US" dirty="0">
                <a:latin typeface="Khmer UI" pitchFamily="34" charset="0"/>
                <a:cs typeface="Khmer UI" pitchFamily="34" charset="0"/>
              </a:rPr>
              <a:t>We have been born again</a:t>
            </a:r>
          </a:p>
          <a:p>
            <a:pPr lvl="1">
              <a:buFont typeface="Khmer UI" pitchFamily="34" charset="0"/>
              <a:buChar char="៚"/>
            </a:pPr>
            <a:r>
              <a:rPr lang="en-US" dirty="0">
                <a:latin typeface="Khmer UI" pitchFamily="34" charset="0"/>
                <a:cs typeface="Khmer UI" pitchFamily="34" charset="0"/>
              </a:rPr>
              <a:t>1 Peter 1:23</a:t>
            </a:r>
          </a:p>
          <a:p>
            <a:pPr>
              <a:buFont typeface="Khmer UI" pitchFamily="34" charset="0"/>
              <a:buChar char="៚"/>
            </a:pPr>
            <a:r>
              <a:rPr lang="en-US" dirty="0">
                <a:latin typeface="Khmer UI" pitchFamily="34" charset="0"/>
                <a:cs typeface="Khmer UI" pitchFamily="34" charset="0"/>
              </a:rPr>
              <a:t>We have been adopted</a:t>
            </a:r>
          </a:p>
          <a:p>
            <a:pPr lvl="1">
              <a:buFont typeface="Khmer UI" pitchFamily="34" charset="0"/>
              <a:buChar char="៚"/>
            </a:pPr>
            <a:r>
              <a:rPr lang="en-US" dirty="0">
                <a:latin typeface="Khmer UI" pitchFamily="34" charset="0"/>
                <a:cs typeface="Khmer UI" pitchFamily="34" charset="0"/>
              </a:rPr>
              <a:t>Romans 8:15-17; Galatians 4:4-7,             Ephesians 1:5</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0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Blessings Of Being A Child Of God</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We have a new name (Acts 11:26)</a:t>
            </a:r>
          </a:p>
          <a:p>
            <a:pPr marL="514350" indent="-514350">
              <a:buFont typeface="+mj-lt"/>
              <a:buAutoNum type="arabicPeriod"/>
            </a:pPr>
            <a:r>
              <a:rPr lang="en-US" sz="2800" dirty="0">
                <a:latin typeface="Khmer UI" pitchFamily="34" charset="0"/>
                <a:cs typeface="Khmer UI" pitchFamily="34" charset="0"/>
              </a:rPr>
              <a:t>We are the object of God’s love and attention  (1 John 5:14-15; 1 Pet. 3:12)</a:t>
            </a:r>
          </a:p>
          <a:p>
            <a:pPr marL="514350" indent="-514350">
              <a:buFont typeface="+mj-lt"/>
              <a:buAutoNum type="arabicPeriod"/>
            </a:pPr>
            <a:r>
              <a:rPr lang="en-US" sz="2800" dirty="0">
                <a:latin typeface="Khmer UI" pitchFamily="34" charset="0"/>
                <a:cs typeface="Khmer UI" pitchFamily="34" charset="0"/>
              </a:rPr>
              <a:t>We have our Father’s provisions                    (Matt. 6:25-34, 7:7-11)</a:t>
            </a:r>
          </a:p>
          <a:p>
            <a:pPr marL="514350" indent="-514350">
              <a:buFont typeface="+mj-lt"/>
              <a:buAutoNum type="arabicPeriod"/>
            </a:pPr>
            <a:r>
              <a:rPr lang="en-US" sz="2800" dirty="0">
                <a:latin typeface="Khmer UI" pitchFamily="34" charset="0"/>
                <a:cs typeface="Khmer UI" pitchFamily="34" charset="0"/>
              </a:rPr>
              <a:t>We have our Father’s protection                                    (1 Cor. 10:13; Heb. 13:5-6)</a:t>
            </a:r>
          </a:p>
          <a:p>
            <a:pPr marL="514350" indent="-514350">
              <a:buFont typeface="+mj-lt"/>
              <a:buAutoNum type="arabicPeriod"/>
            </a:pPr>
            <a:r>
              <a:rPr lang="en-US" sz="2800" dirty="0">
                <a:latin typeface="Khmer UI" pitchFamily="34" charset="0"/>
                <a:cs typeface="Khmer UI" pitchFamily="34" charset="0"/>
              </a:rPr>
              <a:t>We have our Father’s guidance (Rom. 8:14)</a:t>
            </a:r>
          </a:p>
          <a:p>
            <a:pPr marL="514350" indent="-514350">
              <a:buFont typeface="+mj-lt"/>
              <a:buAutoNum type="arabicPeriod"/>
            </a:pPr>
            <a:r>
              <a:rPr lang="en-US" sz="2800" dirty="0">
                <a:latin typeface="Khmer UI" pitchFamily="34" charset="0"/>
                <a:cs typeface="Khmer UI" pitchFamily="34" charset="0"/>
              </a:rPr>
              <a:t>We have an inheritance (Rom. 8:16-17)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36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pPr algn="r"/>
            <a:r>
              <a:rPr lang="en-US" sz="3600" dirty="0">
                <a:latin typeface="Khmer UI" pitchFamily="34" charset="0"/>
                <a:cs typeface="Khmer UI" pitchFamily="34" charset="0"/>
              </a:rPr>
              <a:t>The Responsibilities Of Being A Child Of God</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We must keep ourselves separate from the sinful world (2 Cor. 6:17-18)</a:t>
            </a:r>
          </a:p>
          <a:p>
            <a:pPr marL="514350" indent="-514350">
              <a:buFont typeface="+mj-lt"/>
              <a:buAutoNum type="arabicPeriod"/>
            </a:pPr>
            <a:r>
              <a:rPr lang="en-US" sz="2800" dirty="0">
                <a:latin typeface="Khmer UI" pitchFamily="34" charset="0"/>
                <a:cs typeface="Khmer UI" pitchFamily="34" charset="0"/>
              </a:rPr>
              <a:t>We must love God and keep His commandments (Matt. 22:36-38, 1 John 5:3)</a:t>
            </a:r>
          </a:p>
          <a:p>
            <a:pPr marL="514350" indent="-514350">
              <a:buFont typeface="+mj-lt"/>
              <a:buAutoNum type="arabicPeriod"/>
            </a:pPr>
            <a:r>
              <a:rPr lang="en-US" sz="2800" dirty="0">
                <a:latin typeface="Khmer UI" pitchFamily="34" charset="0"/>
                <a:cs typeface="Khmer UI" pitchFamily="34" charset="0"/>
              </a:rPr>
              <a:t>We must trust in God to keep His promises            (2 Cor. 5:7; 2 Tim. 1:12)</a:t>
            </a:r>
          </a:p>
          <a:p>
            <a:pPr marL="514350" indent="-514350">
              <a:buFont typeface="+mj-lt"/>
              <a:buAutoNum type="arabicPeriod"/>
            </a:pPr>
            <a:r>
              <a:rPr lang="en-US" sz="2800" dirty="0">
                <a:latin typeface="Khmer UI" pitchFamily="34" charset="0"/>
                <a:cs typeface="Khmer UI" pitchFamily="34" charset="0"/>
              </a:rPr>
              <a:t>We must follow God’s word, grow, and live holy lives (2 Pet. 3:18; 1 Cor. 10:13)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81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The Responsibilities Of Being A Child Of God</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If we leave our Father’s house, we forfeit all rights and privileges as a son (Luke 15:11-24), as well as our eternal soul (James 5:19-20)</a:t>
            </a:r>
          </a:p>
          <a:p>
            <a:pPr>
              <a:buFont typeface="Khmer UI" pitchFamily="34" charset="0"/>
              <a:buChar char="៚"/>
            </a:pPr>
            <a:r>
              <a:rPr lang="en-US" sz="2800" dirty="0">
                <a:latin typeface="Khmer UI" pitchFamily="34" charset="0"/>
                <a:cs typeface="Khmer UI" pitchFamily="34" charset="0"/>
              </a:rPr>
              <a:t>When we sin, we must repent and seek God’s forgiveness (Acts 8:22; 1 John 1:9)</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16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7: A MEMBER OF THE BODY</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Place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1384995"/>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So we, being many, are one body in Christ, and individually members of one another (Rom. 12:5)</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75539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The Demands Of Discipleship</a:t>
            </a:r>
          </a:p>
        </p:txBody>
      </p:sp>
      <p:sp>
        <p:nvSpPr>
          <p:cNvPr id="3" name="Content Placeholder 2"/>
          <p:cNvSpPr>
            <a:spLocks noGrp="1"/>
          </p:cNvSpPr>
          <p:nvPr>
            <p:ph idx="1"/>
          </p:nvPr>
        </p:nvSpPr>
        <p:spPr/>
        <p:txBody>
          <a:bodyPr/>
          <a:lstStyle/>
          <a:p>
            <a:pPr marL="514350" indent="-514350">
              <a:buFont typeface="+mj-lt"/>
              <a:buAutoNum type="arabicPeriod" startAt="2"/>
            </a:pPr>
            <a:r>
              <a:rPr lang="en-US" dirty="0">
                <a:latin typeface="Khmer UI" pitchFamily="34" charset="0"/>
                <a:cs typeface="Khmer UI" pitchFamily="34" charset="0"/>
              </a:rPr>
              <a:t>We must be willing to suffer for Christ</a:t>
            </a:r>
          </a:p>
          <a:p>
            <a:pPr lvl="1">
              <a:buFont typeface="Khmer UI" pitchFamily="34" charset="0"/>
              <a:buChar char="៚"/>
            </a:pPr>
            <a:r>
              <a:rPr lang="en-US" dirty="0">
                <a:latin typeface="Khmer UI" pitchFamily="34" charset="0"/>
                <a:cs typeface="Khmer UI" pitchFamily="34" charset="0"/>
              </a:rPr>
              <a:t>Luke 9:23</a:t>
            </a:r>
          </a:p>
          <a:p>
            <a:pPr lvl="1">
              <a:buFont typeface="Khmer UI" pitchFamily="34" charset="0"/>
              <a:buChar char="៚"/>
            </a:pPr>
            <a:r>
              <a:rPr lang="en-US" dirty="0">
                <a:latin typeface="Khmer UI" pitchFamily="34" charset="0"/>
                <a:cs typeface="Khmer UI" pitchFamily="34" charset="0"/>
              </a:rPr>
              <a:t>2 Timothy 3:12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1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The Church Is The Body Of Christ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r>
              <a:rPr lang="en-US" sz="2800" dirty="0">
                <a:latin typeface="Khmer UI" pitchFamily="34" charset="0"/>
                <a:cs typeface="Khmer UI" pitchFamily="34" charset="0"/>
              </a:rPr>
              <a:t>Ephesians 1:22-23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0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The Benefits Of Being In The Body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Salvation (Acts 2:47; Eph. 5:23)</a:t>
            </a:r>
          </a:p>
          <a:p>
            <a:pPr marL="514350" indent="-514350">
              <a:buFont typeface="+mj-lt"/>
              <a:buAutoNum type="arabicPeriod"/>
            </a:pPr>
            <a:r>
              <a:rPr lang="en-US" sz="2800" dirty="0">
                <a:latin typeface="Khmer UI" pitchFamily="34" charset="0"/>
                <a:cs typeface="Khmer UI" pitchFamily="34" charset="0"/>
              </a:rPr>
              <a:t>Identification with Christ (1 Cor. 12:27)</a:t>
            </a:r>
          </a:p>
          <a:p>
            <a:pPr marL="514350" indent="-514350">
              <a:buFont typeface="+mj-lt"/>
              <a:buAutoNum type="arabicPeriod"/>
            </a:pPr>
            <a:r>
              <a:rPr lang="en-US" sz="2800" dirty="0">
                <a:latin typeface="Khmer UI" pitchFamily="34" charset="0"/>
                <a:cs typeface="Khmer UI" pitchFamily="34" charset="0"/>
              </a:rPr>
              <a:t>Support and edification (Heb. 10:24-25)</a:t>
            </a:r>
          </a:p>
          <a:p>
            <a:pPr marL="514350" indent="-514350">
              <a:buFont typeface="+mj-lt"/>
              <a:buAutoNum type="arabicPeriod"/>
            </a:pPr>
            <a:r>
              <a:rPr lang="en-US" sz="2800" dirty="0">
                <a:latin typeface="Khmer UI" pitchFamily="34" charset="0"/>
                <a:cs typeface="Khmer UI" pitchFamily="34" charset="0"/>
              </a:rPr>
              <a:t>Prayers (Acts 12:5; James 5:14-15)</a:t>
            </a:r>
          </a:p>
          <a:p>
            <a:pPr marL="514350" indent="-514350">
              <a:buFont typeface="+mj-lt"/>
              <a:buAutoNum type="arabicPeriod"/>
            </a:pPr>
            <a:r>
              <a:rPr lang="en-US" sz="2800" dirty="0">
                <a:latin typeface="Khmer UI" pitchFamily="34" charset="0"/>
                <a:cs typeface="Khmer UI" pitchFamily="34" charset="0"/>
              </a:rPr>
              <a:t>Strength (Acts 4:32; Eccl. 4:9-12)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1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Responsibilities Of Being In The Body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Respect God’s plan and purpose                                    (1 Cor. 12:18, 24; Rom. 12:3-8)</a:t>
            </a:r>
          </a:p>
          <a:p>
            <a:pPr marL="514350" indent="-514350">
              <a:buFont typeface="+mj-lt"/>
              <a:buAutoNum type="arabicPeriod"/>
            </a:pPr>
            <a:r>
              <a:rPr lang="en-US" sz="2800" dirty="0">
                <a:latin typeface="Khmer UI" pitchFamily="34" charset="0"/>
                <a:cs typeface="Khmer UI" pitchFamily="34" charset="0"/>
              </a:rPr>
              <a:t>Respect the authority of Christ                               (Eph. 1:22-23; Col. 1:18, 2:19)</a:t>
            </a:r>
          </a:p>
          <a:p>
            <a:pPr marL="514350" indent="-514350">
              <a:buFont typeface="+mj-lt"/>
              <a:buAutoNum type="arabicPeriod"/>
            </a:pPr>
            <a:r>
              <a:rPr lang="en-US" sz="2800" dirty="0">
                <a:latin typeface="Khmer UI" pitchFamily="34" charset="0"/>
                <a:cs typeface="Khmer UI" pitchFamily="34" charset="0"/>
              </a:rPr>
              <a:t>Respect other members </a:t>
            </a:r>
          </a:p>
          <a:p>
            <a:pPr lvl="1">
              <a:buFont typeface="Khmer UI" pitchFamily="34" charset="0"/>
              <a:buChar char="៚"/>
            </a:pPr>
            <a:r>
              <a:rPr lang="en-US" dirty="0">
                <a:latin typeface="Khmer UI" pitchFamily="34" charset="0"/>
                <a:cs typeface="Khmer UI" pitchFamily="34" charset="0"/>
              </a:rPr>
              <a:t>We are members of one another (Rom. 12:5)</a:t>
            </a:r>
          </a:p>
          <a:p>
            <a:pPr lvl="1">
              <a:buFont typeface="Khmer UI" pitchFamily="34" charset="0"/>
              <a:buChar char="៚"/>
            </a:pPr>
            <a:r>
              <a:rPr lang="en-US" dirty="0">
                <a:latin typeface="Khmer UI" pitchFamily="34" charset="0"/>
                <a:cs typeface="Khmer UI" pitchFamily="34" charset="0"/>
              </a:rPr>
              <a:t>Have care for one another (1 Cor. 12:25-26)</a:t>
            </a:r>
          </a:p>
          <a:p>
            <a:pPr lvl="1">
              <a:buFont typeface="Khmer UI" pitchFamily="34" charset="0"/>
              <a:buChar char="៚"/>
            </a:pPr>
            <a:r>
              <a:rPr lang="en-US" dirty="0">
                <a:latin typeface="Khmer UI" pitchFamily="34" charset="0"/>
                <a:cs typeface="Khmer UI" pitchFamily="34" charset="0"/>
              </a:rPr>
              <a:t>Keep the unity of Spirit in bond of peace                    (Eph. 4:1-6)</a:t>
            </a:r>
          </a:p>
          <a:p>
            <a:pPr lvl="1">
              <a:buFont typeface="Khmer UI" pitchFamily="34" charset="0"/>
              <a:buChar char="៚"/>
            </a:pPr>
            <a:r>
              <a:rPr lang="en-US" dirty="0">
                <a:latin typeface="Khmer UI" pitchFamily="34" charset="0"/>
                <a:cs typeface="Khmer UI" pitchFamily="34" charset="0"/>
              </a:rPr>
              <a:t>Do our share (Eph. 4:16)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74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Diversity, Yet Equality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Diversity of backgrounds, but equal access to God (Gal. 3:26-28)</a:t>
            </a:r>
          </a:p>
          <a:p>
            <a:pPr marL="514350" indent="-514350">
              <a:buFont typeface="+mj-lt"/>
              <a:buAutoNum type="arabicPeriod"/>
            </a:pPr>
            <a:r>
              <a:rPr lang="en-US" sz="2800" dirty="0">
                <a:latin typeface="Khmer UI" pitchFamily="34" charset="0"/>
                <a:cs typeface="Khmer UI" pitchFamily="34" charset="0"/>
              </a:rPr>
              <a:t>Diversity of functions, but equally important             (1 Cor. 12:15-27)</a:t>
            </a:r>
          </a:p>
          <a:p>
            <a:pPr marL="514350" indent="-514350">
              <a:buFont typeface="+mj-lt"/>
              <a:buAutoNum type="arabicPeriod"/>
            </a:pPr>
            <a:r>
              <a:rPr lang="en-US" sz="2800" dirty="0">
                <a:latin typeface="Khmer UI" pitchFamily="34" charset="0"/>
                <a:cs typeface="Khmer UI" pitchFamily="34" charset="0"/>
              </a:rPr>
              <a:t>Diversity of talents, but unity of purpose               (Eph. 4:11-16)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87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8: “MY BROTHER’S KEEPER”</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Support</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677656"/>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And let us consider one another to provoke unto love and to good works: Not forsaking the assembling of ourselves together, as the manner of some is; but exhorting one another: and so much the more, as ye see the day approaching                  (Heb. 10:24-25 KJV)</a:t>
            </a:r>
          </a:p>
        </p:txBody>
      </p:sp>
    </p:spTree>
    <p:extLst>
      <p:ext uri="{BB962C8B-B14F-4D97-AF65-F5344CB8AC3E}">
        <p14:creationId xmlns:p14="http://schemas.microsoft.com/office/powerpoint/2010/main" val="3827371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Obligations We Have Toward Our Brethren</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Love (Rom. 13:8-10; Matt. 22:36-40)</a:t>
            </a:r>
          </a:p>
          <a:p>
            <a:pPr marL="514350" indent="-514350">
              <a:buFont typeface="+mj-lt"/>
              <a:buAutoNum type="arabicPeriod"/>
            </a:pPr>
            <a:r>
              <a:rPr lang="en-US" sz="2800" dirty="0">
                <a:latin typeface="Khmer UI" pitchFamily="34" charset="0"/>
                <a:cs typeface="Khmer UI" pitchFamily="34" charset="0"/>
              </a:rPr>
              <a:t>Consideration (Heb. 10:24-25; Phil. 2:4)</a:t>
            </a:r>
          </a:p>
          <a:p>
            <a:pPr marL="514350" indent="-514350">
              <a:buFont typeface="+mj-lt"/>
              <a:buAutoNum type="arabicPeriod"/>
            </a:pPr>
            <a:r>
              <a:rPr lang="en-US" sz="2800" dirty="0">
                <a:latin typeface="Khmer UI" pitchFamily="34" charset="0"/>
                <a:cs typeface="Khmer UI" pitchFamily="34" charset="0"/>
              </a:rPr>
              <a:t>Provocation (Heb. 10:24-25)</a:t>
            </a:r>
          </a:p>
          <a:p>
            <a:pPr marL="514350" indent="-514350">
              <a:buFont typeface="+mj-lt"/>
              <a:buAutoNum type="arabicPeriod"/>
            </a:pPr>
            <a:r>
              <a:rPr lang="en-US" sz="2800" dirty="0">
                <a:latin typeface="Khmer UI" pitchFamily="34" charset="0"/>
                <a:cs typeface="Khmer UI" pitchFamily="34" charset="0"/>
              </a:rPr>
              <a:t>Exhortation (Heb. 10:24-25; 1 Thess. 5:14)</a:t>
            </a:r>
          </a:p>
          <a:p>
            <a:pPr marL="514350" indent="-514350">
              <a:buFont typeface="+mj-lt"/>
              <a:buAutoNum type="arabicPeriod"/>
            </a:pPr>
            <a:r>
              <a:rPr lang="en-US" sz="2800" dirty="0">
                <a:latin typeface="Khmer UI" pitchFamily="34" charset="0"/>
                <a:cs typeface="Khmer UI" pitchFamily="34" charset="0"/>
              </a:rPr>
              <a:t>Restoration (Gal. 6:1; James 5:19-20)</a:t>
            </a:r>
          </a:p>
          <a:p>
            <a:pPr marL="514350" indent="-514350">
              <a:buFont typeface="+mj-lt"/>
              <a:buAutoNum type="arabicPeriod"/>
            </a:pPr>
            <a:r>
              <a:rPr lang="en-US" sz="2800" dirty="0">
                <a:latin typeface="Khmer UI" pitchFamily="34" charset="0"/>
                <a:cs typeface="Khmer UI" pitchFamily="34" charset="0"/>
              </a:rPr>
              <a:t>Good Works (Titus 3:14; Gal. 6:10)</a:t>
            </a:r>
          </a:p>
          <a:p>
            <a:pPr marL="514350" indent="-514350">
              <a:buFont typeface="+mj-lt"/>
              <a:buAutoNum type="arabicPeriod"/>
            </a:pPr>
            <a:r>
              <a:rPr lang="en-US" sz="2800" dirty="0">
                <a:latin typeface="Khmer UI" pitchFamily="34" charset="0"/>
                <a:cs typeface="Khmer UI" pitchFamily="34" charset="0"/>
              </a:rPr>
              <a:t>A Good Example (Phil. 3:17)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7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Obligations We Have Toward Our Brethren</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8"/>
            </a:pPr>
            <a:r>
              <a:rPr lang="en-US" sz="2800" dirty="0">
                <a:latin typeface="Khmer UI" pitchFamily="34" charset="0"/>
                <a:cs typeface="Khmer UI" pitchFamily="34" charset="0"/>
              </a:rPr>
              <a:t>Patience (Gal. 5:22-23; Rom. 15:1-3)</a:t>
            </a:r>
          </a:p>
          <a:p>
            <a:pPr marL="514350" indent="-514350">
              <a:buFont typeface="+mj-lt"/>
              <a:buAutoNum type="arabicPeriod" startAt="8"/>
            </a:pPr>
            <a:r>
              <a:rPr lang="en-US" sz="2800" dirty="0">
                <a:latin typeface="Khmer UI" pitchFamily="34" charset="0"/>
                <a:cs typeface="Khmer UI" pitchFamily="34" charset="0"/>
              </a:rPr>
              <a:t>Benefit of the Doubt (1 Cor. 13:7)</a:t>
            </a:r>
          </a:p>
          <a:p>
            <a:pPr marL="514350" indent="-514350">
              <a:buFont typeface="+mj-lt"/>
              <a:buAutoNum type="arabicPeriod" startAt="8"/>
            </a:pPr>
            <a:r>
              <a:rPr lang="en-US" sz="2800" dirty="0">
                <a:latin typeface="Khmer UI" pitchFamily="34" charset="0"/>
                <a:cs typeface="Khmer UI" pitchFamily="34" charset="0"/>
              </a:rPr>
              <a:t>Forgiveness (Matt. 18:21-35; Luke 17:3-4)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6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9: A SERVANT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Greatness</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…whoever desires to become great among you, let him be your servant. And whoever desires to be first among you, let him be your slave                       (Matt. 20:26-27)</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3015857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A Unique Role For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Disciples are servants of Christ</a:t>
            </a:r>
          </a:p>
          <a:p>
            <a:pPr>
              <a:buFont typeface="Khmer UI" pitchFamily="34" charset="0"/>
              <a:buChar char="៚"/>
            </a:pPr>
            <a:r>
              <a:rPr lang="en-US" sz="2800" dirty="0">
                <a:latin typeface="Khmer UI" pitchFamily="34" charset="0"/>
                <a:cs typeface="Khmer UI" pitchFamily="34" charset="0"/>
              </a:rPr>
              <a:t>However, not only are we to serve our Master (Christ), we must also serve one another (our fellow servants)</a:t>
            </a:r>
          </a:p>
          <a:p>
            <a:pPr>
              <a:buFont typeface="Khmer UI" pitchFamily="34" charset="0"/>
              <a:buChar char="៚"/>
            </a:pPr>
            <a:r>
              <a:rPr lang="en-US" sz="2800" dirty="0">
                <a:latin typeface="Khmer UI" pitchFamily="34" charset="0"/>
                <a:cs typeface="Khmer UI" pitchFamily="34" charset="0"/>
              </a:rPr>
              <a:t>Matthew 20:20-28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Why Take On The Role Of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Greatness in the kingdom</a:t>
            </a:r>
          </a:p>
          <a:p>
            <a:pPr marL="914400" lvl="1" indent="-514350">
              <a:buFont typeface="Khmer UI" pitchFamily="34" charset="0"/>
              <a:buChar char="៚"/>
            </a:pPr>
            <a:r>
              <a:rPr lang="en-US" dirty="0">
                <a:latin typeface="Khmer UI" pitchFamily="34" charset="0"/>
                <a:cs typeface="Khmer UI" pitchFamily="34" charset="0"/>
              </a:rPr>
              <a:t>Matthew 20:26-27</a:t>
            </a:r>
          </a:p>
          <a:p>
            <a:pPr marL="514350" indent="-514350">
              <a:buFont typeface="+mj-lt"/>
              <a:buAutoNum type="arabicPeriod"/>
            </a:pPr>
            <a:r>
              <a:rPr lang="en-US" dirty="0">
                <a:latin typeface="Khmer UI" pitchFamily="34" charset="0"/>
                <a:cs typeface="Khmer UI" pitchFamily="34" charset="0"/>
              </a:rPr>
              <a:t>Follow example of Christ</a:t>
            </a:r>
          </a:p>
          <a:p>
            <a:pPr marL="914400" lvl="1" indent="-514350">
              <a:buFont typeface="Khmer UI" pitchFamily="34" charset="0"/>
              <a:buChar char="៚"/>
            </a:pPr>
            <a:r>
              <a:rPr lang="en-US" dirty="0">
                <a:latin typeface="Khmer UI" pitchFamily="34" charset="0"/>
                <a:cs typeface="Khmer UI" pitchFamily="34" charset="0"/>
              </a:rPr>
              <a:t>Matthew 20:28; John 13:3-17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0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The Demands Of Discipleship</a:t>
            </a:r>
          </a:p>
        </p:txBody>
      </p:sp>
      <p:sp>
        <p:nvSpPr>
          <p:cNvPr id="3" name="Content Placeholder 2"/>
          <p:cNvSpPr>
            <a:spLocks noGrp="1"/>
          </p:cNvSpPr>
          <p:nvPr>
            <p:ph idx="1"/>
          </p:nvPr>
        </p:nvSpPr>
        <p:spPr/>
        <p:txBody>
          <a:bodyPr/>
          <a:lstStyle/>
          <a:p>
            <a:pPr marL="514350" indent="-514350">
              <a:buFont typeface="+mj-lt"/>
              <a:buAutoNum type="arabicPeriod" startAt="3"/>
            </a:pPr>
            <a:r>
              <a:rPr lang="en-US" dirty="0">
                <a:latin typeface="Khmer UI" pitchFamily="34" charset="0"/>
                <a:cs typeface="Khmer UI" pitchFamily="34" charset="0"/>
              </a:rPr>
              <a:t>We must learn from Christ</a:t>
            </a:r>
          </a:p>
          <a:p>
            <a:pPr lvl="1">
              <a:buFont typeface="Khmer UI" pitchFamily="34" charset="0"/>
              <a:buChar char="៚"/>
            </a:pPr>
            <a:r>
              <a:rPr lang="en-US" dirty="0">
                <a:latin typeface="Khmer UI" pitchFamily="34" charset="0"/>
                <a:cs typeface="Khmer UI" pitchFamily="34" charset="0"/>
              </a:rPr>
              <a:t>Luke 9:23</a:t>
            </a:r>
          </a:p>
          <a:p>
            <a:pPr lvl="1">
              <a:buFont typeface="Khmer UI" pitchFamily="34" charset="0"/>
              <a:buChar char="៚"/>
            </a:pPr>
            <a:r>
              <a:rPr lang="en-US" dirty="0">
                <a:latin typeface="Khmer UI" pitchFamily="34" charset="0"/>
                <a:cs typeface="Khmer UI" pitchFamily="34" charset="0"/>
              </a:rPr>
              <a:t>John 8:31</a:t>
            </a:r>
          </a:p>
          <a:p>
            <a:pPr lvl="1">
              <a:buFont typeface="Khmer UI" pitchFamily="34" charset="0"/>
              <a:buChar char="៚"/>
            </a:pPr>
            <a:r>
              <a:rPr lang="en-US" dirty="0">
                <a:latin typeface="Khmer UI" pitchFamily="34" charset="0"/>
                <a:cs typeface="Khmer UI" pitchFamily="34" charset="0"/>
              </a:rPr>
              <a:t>Matthew 28:19-20</a:t>
            </a:r>
          </a:p>
          <a:p>
            <a:pPr lvl="1">
              <a:buFont typeface="Khmer UI" pitchFamily="34" charset="0"/>
              <a:buChar char="៚"/>
            </a:pPr>
            <a:r>
              <a:rPr lang="en-US" dirty="0">
                <a:latin typeface="Khmer UI" pitchFamily="34" charset="0"/>
                <a:cs typeface="Khmer UI" pitchFamily="34" charset="0"/>
              </a:rPr>
              <a:t>Matthew 11:29</a:t>
            </a:r>
          </a:p>
          <a:p>
            <a:pPr lvl="1">
              <a:buFont typeface="Khmer UI" pitchFamily="34" charset="0"/>
              <a:buChar char="៚"/>
            </a:pPr>
            <a:r>
              <a:rPr lang="en-US" dirty="0">
                <a:latin typeface="Khmer UI" pitchFamily="34" charset="0"/>
                <a:cs typeface="Khmer UI" pitchFamily="34" charset="0"/>
              </a:rPr>
              <a:t>Luke 6:46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87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 </a:t>
            </a:r>
          </a:p>
          <a:p>
            <a:pPr lvl="1">
              <a:buFont typeface="Khmer UI" pitchFamily="34" charset="0"/>
              <a:buChar char="៚"/>
            </a:pPr>
            <a:r>
              <a:rPr lang="en-US" dirty="0">
                <a:latin typeface="Khmer UI" pitchFamily="34" charset="0"/>
                <a:cs typeface="Khmer UI" pitchFamily="34" charset="0"/>
              </a:rPr>
              <a:t>Love</a:t>
            </a:r>
          </a:p>
          <a:p>
            <a:pPr lvl="1">
              <a:buFont typeface="Khmer UI" pitchFamily="34" charset="0"/>
              <a:buChar char="៚"/>
            </a:pPr>
            <a:r>
              <a:rPr lang="en-US" dirty="0">
                <a:latin typeface="Khmer UI" pitchFamily="34" charset="0"/>
                <a:cs typeface="Khmer UI" pitchFamily="34" charset="0"/>
              </a:rPr>
              <a:t>Meekness</a:t>
            </a:r>
          </a:p>
          <a:p>
            <a:pPr lvl="1">
              <a:buFont typeface="Khmer UI" pitchFamily="34" charset="0"/>
              <a:buChar char="៚"/>
            </a:pPr>
            <a:r>
              <a:rPr lang="en-US" dirty="0">
                <a:latin typeface="Khmer UI" pitchFamily="34" charset="0"/>
                <a:cs typeface="Khmer UI" pitchFamily="34" charset="0"/>
              </a:rPr>
              <a:t>Kindness</a:t>
            </a:r>
          </a:p>
          <a:p>
            <a:pPr lvl="1">
              <a:buFont typeface="Khmer UI" pitchFamily="34" charset="0"/>
              <a:buChar char="៚"/>
            </a:pPr>
            <a:r>
              <a:rPr lang="en-US" dirty="0">
                <a:latin typeface="Khmer UI" pitchFamily="34" charset="0"/>
                <a:cs typeface="Khmer UI" pitchFamily="34" charset="0"/>
              </a:rPr>
              <a:t>Gentleness</a:t>
            </a:r>
          </a:p>
          <a:p>
            <a:pPr lvl="1">
              <a:buFont typeface="Khmer UI" pitchFamily="34" charset="0"/>
              <a:buChar char="៚"/>
            </a:pPr>
            <a:r>
              <a:rPr lang="en-US" dirty="0">
                <a:latin typeface="Khmer UI" pitchFamily="34" charset="0"/>
                <a:cs typeface="Khmer UI" pitchFamily="34" charset="0"/>
              </a:rPr>
              <a:t>Humility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6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Awareness </a:t>
            </a:r>
          </a:p>
          <a:p>
            <a:pPr lvl="1">
              <a:buFont typeface="Khmer UI" pitchFamily="34" charset="0"/>
              <a:buChar char="៚"/>
            </a:pPr>
            <a:r>
              <a:rPr lang="en-US" dirty="0">
                <a:latin typeface="Khmer UI" pitchFamily="34" charset="0"/>
                <a:cs typeface="Khmer UI" pitchFamily="34" charset="0"/>
              </a:rPr>
              <a:t>Our talents (Rom. 12:6-8)</a:t>
            </a:r>
          </a:p>
          <a:p>
            <a:pPr lvl="1">
              <a:buFont typeface="Khmer UI" pitchFamily="34" charset="0"/>
              <a:buChar char="៚"/>
            </a:pPr>
            <a:r>
              <a:rPr lang="en-US" dirty="0">
                <a:latin typeface="Khmer UI" pitchFamily="34" charset="0"/>
                <a:cs typeface="Khmer UI" pitchFamily="34" charset="0"/>
              </a:rPr>
              <a:t>Our task (Titus 2:14, 3:8, 14)</a:t>
            </a:r>
          </a:p>
          <a:p>
            <a:pPr lvl="1">
              <a:buFont typeface="Khmer UI" pitchFamily="34" charset="0"/>
              <a:buChar char="៚"/>
            </a:pPr>
            <a:r>
              <a:rPr lang="en-US" dirty="0">
                <a:latin typeface="Khmer UI" pitchFamily="34" charset="0"/>
                <a:cs typeface="Khmer UI" pitchFamily="34" charset="0"/>
              </a:rPr>
              <a:t>Needs of others (Phil.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Action </a:t>
            </a:r>
          </a:p>
          <a:p>
            <a:pPr lvl="1">
              <a:buFont typeface="Khmer UI" pitchFamily="34" charset="0"/>
              <a:buChar char="៚"/>
            </a:pPr>
            <a:r>
              <a:rPr lang="en-US" dirty="0">
                <a:latin typeface="Khmer UI" pitchFamily="34" charset="0"/>
                <a:cs typeface="Khmer UI" pitchFamily="34" charset="0"/>
              </a:rPr>
              <a:t>James 2:15-16; 1 John 3:18</a:t>
            </a:r>
          </a:p>
          <a:p>
            <a:pPr lvl="1">
              <a:buFont typeface="Khmer UI" pitchFamily="34" charset="0"/>
              <a:buChar char="៚"/>
            </a:pPr>
            <a:r>
              <a:rPr lang="en-US" dirty="0">
                <a:latin typeface="Khmer UI" pitchFamily="34" charset="0"/>
                <a:cs typeface="Khmer UI" pitchFamily="34" charset="0"/>
              </a:rPr>
              <a:t>Physical needs (Matt. 25:35-40)</a:t>
            </a:r>
          </a:p>
          <a:p>
            <a:pPr lvl="1">
              <a:buFont typeface="Khmer UI" pitchFamily="34" charset="0"/>
              <a:buChar char="៚"/>
            </a:pPr>
            <a:r>
              <a:rPr lang="en-US" dirty="0">
                <a:latin typeface="Khmer UI" pitchFamily="34" charset="0"/>
                <a:cs typeface="Khmer UI" pitchFamily="34" charset="0"/>
              </a:rPr>
              <a:t>Emotional needs (Rom. 12:15; 1 Thess. 5:14)</a:t>
            </a:r>
          </a:p>
          <a:p>
            <a:pPr lvl="1">
              <a:buFont typeface="Khmer UI" pitchFamily="34" charset="0"/>
              <a:buChar char="៚"/>
            </a:pPr>
            <a:r>
              <a:rPr lang="en-US" dirty="0">
                <a:latin typeface="Khmer UI" pitchFamily="34" charset="0"/>
                <a:cs typeface="Khmer UI" pitchFamily="34" charset="0"/>
              </a:rPr>
              <a:t>Spiritual needs (1 Pet. 2:2; Heb. 3:12-13;                  1 Thess. 5:14; Gal. 6:1; James 5:19-20)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8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Availability</a:t>
            </a:r>
          </a:p>
          <a:p>
            <a:pPr lvl="1">
              <a:buFont typeface="Khmer UI" pitchFamily="34" charset="0"/>
              <a:buChar char="៚"/>
            </a:pPr>
            <a:r>
              <a:rPr lang="en-US" dirty="0">
                <a:latin typeface="Khmer UI" pitchFamily="34" charset="0"/>
                <a:cs typeface="Khmer UI" pitchFamily="34" charset="0"/>
              </a:rPr>
              <a:t>Time</a:t>
            </a:r>
          </a:p>
          <a:p>
            <a:pPr lvl="1">
              <a:buFont typeface="Khmer UI" pitchFamily="34" charset="0"/>
              <a:buChar char="៚"/>
            </a:pPr>
            <a:r>
              <a:rPr lang="en-US" dirty="0">
                <a:latin typeface="Khmer UI" pitchFamily="34" charset="0"/>
                <a:cs typeface="Khmer UI" pitchFamily="34" charset="0"/>
              </a:rPr>
              <a:t>Personal involvement</a:t>
            </a:r>
          </a:p>
          <a:p>
            <a:pPr lvl="1">
              <a:buFont typeface="Khmer UI" pitchFamily="34" charset="0"/>
              <a:buChar char="៚"/>
            </a:pPr>
            <a:r>
              <a:rPr lang="en-US" dirty="0">
                <a:latin typeface="Khmer UI" pitchFamily="34" charset="0"/>
                <a:cs typeface="Khmer UI" pitchFamily="34" charset="0"/>
              </a:rPr>
              <a:t>Sacrifice</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41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a:t>
            </a:r>
          </a:p>
          <a:p>
            <a:pPr marL="514350" indent="-514350">
              <a:buFont typeface="+mj-lt"/>
              <a:buAutoNum type="arabicPeriod"/>
            </a:pPr>
            <a:r>
              <a:rPr lang="en-US" dirty="0">
                <a:latin typeface="Khmer UI" pitchFamily="34" charset="0"/>
                <a:cs typeface="Khmer UI" pitchFamily="34" charset="0"/>
              </a:rPr>
              <a:t>Awareness</a:t>
            </a:r>
          </a:p>
          <a:p>
            <a:pPr marL="514350" indent="-514350">
              <a:buFont typeface="+mj-lt"/>
              <a:buAutoNum type="arabicPeriod"/>
            </a:pPr>
            <a:r>
              <a:rPr lang="en-US" dirty="0">
                <a:latin typeface="Khmer UI" pitchFamily="34" charset="0"/>
                <a:cs typeface="Khmer UI" pitchFamily="34" charset="0"/>
              </a:rPr>
              <a:t>Action</a:t>
            </a:r>
          </a:p>
          <a:p>
            <a:pPr marL="514350" indent="-514350">
              <a:buFont typeface="+mj-lt"/>
              <a:buAutoNum type="arabicPeriod"/>
            </a:pPr>
            <a:r>
              <a:rPr lang="en-US" dirty="0">
                <a:latin typeface="Khmer UI" pitchFamily="34" charset="0"/>
                <a:cs typeface="Khmer UI" pitchFamily="34" charset="0"/>
              </a:rPr>
              <a:t>Availability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2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fontScale="90000"/>
          </a:bodyPr>
          <a:lstStyle/>
          <a:p>
            <a:r>
              <a:rPr lang="en-US" sz="3600" spc="300" dirty="0">
                <a:solidFill>
                  <a:schemeClr val="bg1"/>
                </a:solidFill>
                <a:latin typeface="Khmer UI" pitchFamily="34" charset="0"/>
                <a:cs typeface="Khmer UI" pitchFamily="34" charset="0"/>
              </a:rPr>
              <a:t>LESSON 10: STANGERS AND PILGRIMS</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Walk of Faith</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These all died in faith, not having received the promises, but having seen them afar off were assured of them, embraced them and confessed that they were strangers and pilgrims on the earth (Hebrews 11:13)</a:t>
            </a:r>
          </a:p>
        </p:txBody>
      </p:sp>
    </p:spTree>
    <p:extLst>
      <p:ext uri="{BB962C8B-B14F-4D97-AF65-F5344CB8AC3E}">
        <p14:creationId xmlns:p14="http://schemas.microsoft.com/office/powerpoint/2010/main" val="3597973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Are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b="1" dirty="0">
                <a:latin typeface="Khmer UI" pitchFamily="34" charset="0"/>
                <a:cs typeface="Khmer UI" pitchFamily="34" charset="0"/>
              </a:rPr>
              <a:t>Stranger</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xenos</a:t>
            </a:r>
            <a:r>
              <a:rPr lang="en-US" sz="2800" dirty="0">
                <a:latin typeface="Khmer UI" pitchFamily="34" charset="0"/>
                <a:cs typeface="Khmer UI" pitchFamily="34" charset="0"/>
              </a:rPr>
              <a:t> which literally means “a foreigner” </a:t>
            </a:r>
          </a:p>
          <a:p>
            <a:pPr>
              <a:buFont typeface="Khmer UI" pitchFamily="34" charset="0"/>
              <a:buChar char="៚"/>
            </a:pPr>
            <a:r>
              <a:rPr lang="en-US" sz="2800" dirty="0">
                <a:latin typeface="Khmer UI" pitchFamily="34" charset="0"/>
                <a:cs typeface="Khmer UI" pitchFamily="34" charset="0"/>
              </a:rPr>
              <a:t>Thus, a stranger is one who is out of his own country, someone who is in a foreign land </a:t>
            </a:r>
          </a:p>
          <a:p>
            <a:pPr>
              <a:buFont typeface="Khmer UI" pitchFamily="34" charset="0"/>
              <a:buChar char="៚"/>
            </a:pPr>
            <a:r>
              <a:rPr lang="en-US" sz="2800" b="1" dirty="0">
                <a:latin typeface="Khmer UI" pitchFamily="34" charset="0"/>
                <a:cs typeface="Khmer UI" pitchFamily="34" charset="0"/>
              </a:rPr>
              <a:t>Pilgrim</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parepidemos</a:t>
            </a:r>
            <a:r>
              <a:rPr lang="en-US" sz="2800" dirty="0">
                <a:latin typeface="Khmer UI" pitchFamily="34" charset="0"/>
                <a:cs typeface="Khmer UI" pitchFamily="34" charset="0"/>
              </a:rPr>
              <a:t>, which refers to a resident foreigner, one who lives among a people who are not his own </a:t>
            </a:r>
          </a:p>
          <a:p>
            <a:pPr>
              <a:buFont typeface="Khmer UI" pitchFamily="34" charset="0"/>
              <a:buChar char="៚"/>
            </a:pPr>
            <a:r>
              <a:rPr lang="en-US" sz="2800" dirty="0">
                <a:latin typeface="Khmer UI" pitchFamily="34" charset="0"/>
                <a:cs typeface="Khmer UI" pitchFamily="34" charset="0"/>
              </a:rPr>
              <a:t>This person does not have the rights of a citizen, nor is he seeking a permanent residence</a:t>
            </a:r>
            <a:endParaRPr lang="en-US" sz="2800" b="1" dirty="0">
              <a:latin typeface="Khmer UI" pitchFamily="34" charset="0"/>
              <a:cs typeface="Khmer UI" pitchFamily="34" charset="0"/>
            </a:endParaRP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Makes Us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Disciples are called out of this world and made citizens of a heavenly kingdom (Col. 1:13; Phil. 3:20)</a:t>
            </a:r>
          </a:p>
          <a:p>
            <a:pPr marL="514350" indent="-514350">
              <a:buFont typeface="+mj-lt"/>
              <a:buAutoNum type="arabicPeriod"/>
            </a:pPr>
            <a:r>
              <a:rPr lang="en-US" sz="2800" dirty="0">
                <a:latin typeface="Khmer UI" pitchFamily="34" charset="0"/>
                <a:cs typeface="Khmer UI" pitchFamily="34" charset="0"/>
              </a:rPr>
              <a:t>Disciples are following one whom the world has rejected (John 15:18-21)</a:t>
            </a:r>
          </a:p>
          <a:p>
            <a:pPr marL="514350" indent="-514350">
              <a:buFont typeface="+mj-lt"/>
              <a:buAutoNum type="arabicPeriod"/>
            </a:pPr>
            <a:r>
              <a:rPr lang="en-US" sz="2800" dirty="0">
                <a:latin typeface="Khmer UI" pitchFamily="34" charset="0"/>
                <a:cs typeface="Khmer UI" pitchFamily="34" charset="0"/>
              </a:rPr>
              <a:t>Disciples no longer think like the people of the world (Rom. 12:2)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1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Does It Take </a:t>
            </a:r>
            <a:br>
              <a:rPr lang="en-US" sz="3200" dirty="0">
                <a:latin typeface="Khmer UI" pitchFamily="34" charset="0"/>
                <a:cs typeface="Khmer UI" pitchFamily="34" charset="0"/>
              </a:rPr>
            </a:br>
            <a:r>
              <a:rPr lang="en-US" sz="3200" dirty="0">
                <a:latin typeface="Khmer UI" pitchFamily="34" charset="0"/>
                <a:cs typeface="Khmer UI" pitchFamily="34" charset="0"/>
              </a:rPr>
              <a:t>To Live Like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Trust in God’s promises (Rom. 4:20-21)</a:t>
            </a:r>
          </a:p>
          <a:p>
            <a:pPr marL="514350" indent="-514350">
              <a:buFont typeface="+mj-lt"/>
              <a:buAutoNum type="arabicPeriod"/>
            </a:pPr>
            <a:r>
              <a:rPr lang="en-US" sz="2800" dirty="0">
                <a:latin typeface="Khmer UI" pitchFamily="34" charset="0"/>
                <a:cs typeface="Khmer UI" pitchFamily="34" charset="0"/>
              </a:rPr>
              <a:t>Obedience to God’s instructions (Heb. 11:8)</a:t>
            </a:r>
          </a:p>
          <a:p>
            <a:pPr marL="514350" indent="-514350">
              <a:buFont typeface="+mj-lt"/>
              <a:buAutoNum type="arabicPeriod"/>
            </a:pPr>
            <a:r>
              <a:rPr lang="en-US" sz="2800" dirty="0">
                <a:latin typeface="Khmer UI" pitchFamily="34" charset="0"/>
                <a:cs typeface="Khmer UI" pitchFamily="34" charset="0"/>
              </a:rPr>
              <a:t>Coming out from the world (1 Pet. 1:15-17;           2 Cor. 6:14-18)</a:t>
            </a:r>
          </a:p>
          <a:p>
            <a:pPr marL="514350" indent="-514350">
              <a:buFont typeface="+mj-lt"/>
              <a:buAutoNum type="arabicPeriod"/>
            </a:pPr>
            <a:r>
              <a:rPr lang="en-US" sz="2800" dirty="0">
                <a:latin typeface="Khmer UI" pitchFamily="34" charset="0"/>
                <a:cs typeface="Khmer UI" pitchFamily="34" charset="0"/>
              </a:rPr>
              <a:t>Delaying gratification (Heb. 12:15-17)</a:t>
            </a:r>
          </a:p>
          <a:p>
            <a:pPr marL="514350" indent="-514350">
              <a:buFont typeface="+mj-lt"/>
              <a:buAutoNum type="arabicPeriod"/>
            </a:pPr>
            <a:r>
              <a:rPr lang="en-US" sz="2800" dirty="0">
                <a:latin typeface="Khmer UI" pitchFamily="34" charset="0"/>
                <a:cs typeface="Khmer UI" pitchFamily="34" charset="0"/>
              </a:rPr>
              <a:t>Commitment (Heb. 10:34-36; Rev. 2:10)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11: SALT AND LIGHT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Influence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You are the salt of the earth … You are the light of the world (Matt. 5:13-14)</a:t>
            </a:r>
          </a:p>
        </p:txBody>
      </p:sp>
    </p:spTree>
    <p:extLst>
      <p:ext uri="{BB962C8B-B14F-4D97-AF65-F5344CB8AC3E}">
        <p14:creationId xmlns:p14="http://schemas.microsoft.com/office/powerpoint/2010/main" val="315511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The Demands Of Discipleship</a:t>
            </a:r>
          </a:p>
        </p:txBody>
      </p:sp>
      <p:sp>
        <p:nvSpPr>
          <p:cNvPr id="3" name="Content Placeholder 2"/>
          <p:cNvSpPr>
            <a:spLocks noGrp="1"/>
          </p:cNvSpPr>
          <p:nvPr>
            <p:ph idx="1"/>
          </p:nvPr>
        </p:nvSpPr>
        <p:spPr/>
        <p:txBody>
          <a:bodyPr/>
          <a:lstStyle/>
          <a:p>
            <a:pPr marL="514350" indent="-514350">
              <a:buFont typeface="+mj-lt"/>
              <a:buAutoNum type="arabicPeriod" startAt="4"/>
            </a:pPr>
            <a:r>
              <a:rPr lang="en-US" dirty="0">
                <a:latin typeface="Khmer UI" pitchFamily="34" charset="0"/>
                <a:cs typeface="Khmer UI" pitchFamily="34" charset="0"/>
              </a:rPr>
              <a:t>We must bear fruit</a:t>
            </a:r>
          </a:p>
          <a:p>
            <a:pPr lvl="1">
              <a:buFont typeface="Khmer UI" pitchFamily="34" charset="0"/>
              <a:buChar char="៚"/>
            </a:pPr>
            <a:r>
              <a:rPr lang="en-US" dirty="0">
                <a:latin typeface="Khmer UI" pitchFamily="34" charset="0"/>
                <a:cs typeface="Khmer UI" pitchFamily="34" charset="0"/>
              </a:rPr>
              <a:t>John 15:8</a:t>
            </a:r>
          </a:p>
          <a:p>
            <a:pPr lvl="1">
              <a:buFont typeface="Khmer UI" pitchFamily="34" charset="0"/>
              <a:buChar char="៚"/>
            </a:pPr>
            <a:r>
              <a:rPr lang="en-US" dirty="0">
                <a:latin typeface="Khmer UI" pitchFamily="34" charset="0"/>
                <a:cs typeface="Khmer UI" pitchFamily="34" charset="0"/>
              </a:rPr>
              <a:t>Spiritual growth (2 Pet. 1:5-8)</a:t>
            </a:r>
          </a:p>
          <a:p>
            <a:pPr lvl="1">
              <a:buFont typeface="Khmer UI" pitchFamily="34" charset="0"/>
              <a:buChar char="៚"/>
            </a:pPr>
            <a:r>
              <a:rPr lang="en-US" dirty="0">
                <a:latin typeface="Khmer UI" pitchFamily="34" charset="0"/>
                <a:cs typeface="Khmer UI" pitchFamily="34" charset="0"/>
              </a:rPr>
              <a:t>Good deeds (Matt. 25:34-46; Eph. 2:10)</a:t>
            </a:r>
          </a:p>
          <a:p>
            <a:pPr lvl="1">
              <a:buFont typeface="Khmer UI" pitchFamily="34" charset="0"/>
              <a:buChar char="៚"/>
            </a:pPr>
            <a:r>
              <a:rPr lang="en-US" dirty="0">
                <a:latin typeface="Khmer UI" pitchFamily="34" charset="0"/>
                <a:cs typeface="Khmer UI" pitchFamily="34" charset="0"/>
              </a:rPr>
              <a:t>Increased talents (Matt. 25:14-30)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15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Disciple’s Influence</a:t>
            </a:r>
            <a:endParaRPr lang="en-US" sz="40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Matthew 5:13-16</a:t>
            </a:r>
          </a:p>
          <a:p>
            <a:pPr>
              <a:buFont typeface="Khmer UI" pitchFamily="34" charset="0"/>
              <a:buChar char="៚"/>
            </a:pPr>
            <a:r>
              <a:rPr lang="en-US" sz="2800" dirty="0">
                <a:latin typeface="Khmer UI" pitchFamily="34" charset="0"/>
                <a:cs typeface="Khmer UI" pitchFamily="34" charset="0"/>
              </a:rPr>
              <a:t>Disciples are to have a positive influence upon the world</a:t>
            </a:r>
          </a:p>
          <a:p>
            <a:pPr>
              <a:buFont typeface="Khmer UI" pitchFamily="34" charset="0"/>
              <a:buChar char="៚"/>
            </a:pPr>
            <a:r>
              <a:rPr lang="en-US" sz="2800" dirty="0">
                <a:latin typeface="Khmer UI" pitchFamily="34" charset="0"/>
                <a:cs typeface="Khmer UI" pitchFamily="34" charset="0"/>
              </a:rPr>
              <a:t>We are the salt of the earth and the light of the world</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3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Salt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Salt preserves</a:t>
            </a:r>
          </a:p>
          <a:p>
            <a:pPr marL="514350" indent="-514350">
              <a:buFont typeface="+mj-lt"/>
              <a:buAutoNum type="arabicPeriod"/>
            </a:pPr>
            <a:r>
              <a:rPr lang="en-US" sz="2800" dirty="0">
                <a:latin typeface="Khmer UI" pitchFamily="34" charset="0"/>
                <a:cs typeface="Khmer UI" pitchFamily="34" charset="0"/>
              </a:rPr>
              <a:t>Salt gives flavor</a:t>
            </a:r>
          </a:p>
          <a:p>
            <a:pPr marL="514350" indent="-514350">
              <a:buFont typeface="+mj-lt"/>
              <a:buAutoNum type="arabicPeriod"/>
            </a:pPr>
            <a:r>
              <a:rPr lang="en-US" sz="2800" dirty="0">
                <a:latin typeface="Khmer UI" pitchFamily="34" charset="0"/>
                <a:cs typeface="Khmer UI" pitchFamily="34" charset="0"/>
              </a:rPr>
              <a:t>Salt creates thirst</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Light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Light reveals and illuminates</a:t>
            </a:r>
          </a:p>
          <a:p>
            <a:pPr marL="514350" indent="-514350">
              <a:buFont typeface="+mj-lt"/>
              <a:buAutoNum type="arabicPeriod"/>
            </a:pPr>
            <a:r>
              <a:rPr lang="en-US" sz="2800" dirty="0">
                <a:latin typeface="Khmer UI" pitchFamily="34" charset="0"/>
                <a:cs typeface="Khmer UI" pitchFamily="34" charset="0"/>
              </a:rPr>
              <a:t>Light drives away darkness</a:t>
            </a:r>
          </a:p>
          <a:p>
            <a:pPr marL="514350" indent="-514350">
              <a:buFont typeface="+mj-lt"/>
              <a:buAutoNum type="arabicPeriod"/>
            </a:pPr>
            <a:r>
              <a:rPr lang="en-US" sz="2800" dirty="0">
                <a:latin typeface="Khmer UI" pitchFamily="34" charset="0"/>
                <a:cs typeface="Khmer UI" pitchFamily="34" charset="0"/>
              </a:rPr>
              <a:t>Light gives guidance</a:t>
            </a:r>
          </a:p>
          <a:p>
            <a:pPr marL="514350" indent="-514350">
              <a:buFont typeface="+mj-lt"/>
              <a:buAutoNum type="arabicPeriod"/>
            </a:pPr>
            <a:r>
              <a:rPr lang="en-US" sz="2800" dirty="0">
                <a:latin typeface="Khmer UI" pitchFamily="34" charset="0"/>
                <a:cs typeface="Khmer UI" pitchFamily="34" charset="0"/>
              </a:rPr>
              <a:t>Light warms and comforts</a:t>
            </a:r>
          </a:p>
          <a:p>
            <a:pPr marL="514350" indent="-514350">
              <a:buFont typeface="+mj-lt"/>
              <a:buAutoNum type="arabicPeriod"/>
            </a:pPr>
            <a:r>
              <a:rPr lang="en-US" sz="2800" dirty="0">
                <a:latin typeface="Khmer UI" pitchFamily="34" charset="0"/>
                <a:cs typeface="Khmer UI" pitchFamily="34" charset="0"/>
              </a:rPr>
              <a:t>Light draws those who want to come out of the darkness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1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Maintaining Our Influence</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r>
              <a:rPr lang="en-US" sz="2800" dirty="0">
                <a:latin typeface="Khmer UI" pitchFamily="34" charset="0"/>
                <a:cs typeface="Khmer UI" pitchFamily="34" charset="0"/>
              </a:rPr>
              <a:t>Jesus spoke of salt losing its flavor (Matt. 5:13)</a:t>
            </a:r>
          </a:p>
          <a:p>
            <a:r>
              <a:rPr lang="en-US" sz="2800" dirty="0">
                <a:latin typeface="Khmer UI" pitchFamily="34" charset="0"/>
                <a:cs typeface="Khmer UI" pitchFamily="34" charset="0"/>
              </a:rPr>
              <a:t>We must “practice what we preach”                        (Rom. 2:17-24; 2 Cor. 8:21)</a:t>
            </a:r>
          </a:p>
          <a:p>
            <a:r>
              <a:rPr lang="en-US" sz="2800" dirty="0">
                <a:latin typeface="Khmer UI" pitchFamily="34" charset="0"/>
                <a:cs typeface="Khmer UI" pitchFamily="34" charset="0"/>
              </a:rPr>
              <a:t>We cannot compromise with sin and error               (Gal. 2:4-5)</a:t>
            </a:r>
          </a:p>
          <a:p>
            <a:r>
              <a:rPr lang="en-US" sz="2800" dirty="0">
                <a:latin typeface="Khmer UI" pitchFamily="34" charset="0"/>
                <a:cs typeface="Khmer UI" pitchFamily="34" charset="0"/>
              </a:rPr>
              <a:t>We must show our loyalty to Christ over the world (2 Tim. 2:19; James 4:4)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5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12: AN APOLOGIST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Answer</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But sanctify the Lord God in your hearts, and always be ready to give a defense to everyone who asks you a reason for the hope that is in you, with meekness and fear (1 Peter 3:15)</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562221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600" dirty="0">
                <a:latin typeface="Khmer UI" pitchFamily="34" charset="0"/>
                <a:cs typeface="Khmer UI" pitchFamily="34" charset="0"/>
              </a:rPr>
              <a:t>We are to be ready to give a “defense” (1 Pet. 3:15)</a:t>
            </a:r>
          </a:p>
          <a:p>
            <a:pPr>
              <a:buFont typeface="Khmer UI" pitchFamily="34" charset="0"/>
              <a:buChar char="៚"/>
            </a:pPr>
            <a:r>
              <a:rPr lang="en-US" sz="2600" dirty="0">
                <a:latin typeface="Khmer UI" pitchFamily="34" charset="0"/>
                <a:cs typeface="Khmer UI" pitchFamily="34" charset="0"/>
              </a:rPr>
              <a:t>The word “defense” is translated from the Greek word </a:t>
            </a:r>
            <a:r>
              <a:rPr lang="en-US" sz="2600" b="1" i="1" dirty="0" err="1">
                <a:latin typeface="Khmer UI" pitchFamily="34" charset="0"/>
                <a:cs typeface="Khmer UI" pitchFamily="34" charset="0"/>
              </a:rPr>
              <a:t>apologian</a:t>
            </a:r>
            <a:r>
              <a:rPr lang="en-US" sz="2600" dirty="0">
                <a:latin typeface="Khmer UI" pitchFamily="34" charset="0"/>
                <a:cs typeface="Khmer UI" pitchFamily="34" charset="0"/>
              </a:rPr>
              <a:t>, from which we get our English word “apology”</a:t>
            </a:r>
          </a:p>
          <a:p>
            <a:pPr>
              <a:buFont typeface="Khmer UI" pitchFamily="34" charset="0"/>
              <a:buChar char="៚"/>
            </a:pPr>
            <a:r>
              <a:rPr lang="en-US" sz="2600" dirty="0">
                <a:latin typeface="Khmer UI" pitchFamily="34" charset="0"/>
                <a:cs typeface="Khmer UI" pitchFamily="34" charset="0"/>
              </a:rPr>
              <a:t>This Greek word, however, does not convey the idea that Christians are to apologize for their faith</a:t>
            </a:r>
          </a:p>
          <a:p>
            <a:pPr>
              <a:buFont typeface="Khmer UI" pitchFamily="34" charset="0"/>
              <a:buChar char="៚"/>
            </a:pPr>
            <a:r>
              <a:rPr lang="en-US" sz="2600" dirty="0">
                <a:latin typeface="Khmer UI" pitchFamily="34" charset="0"/>
                <a:cs typeface="Khmer UI" pitchFamily="34" charset="0"/>
              </a:rPr>
              <a:t>It means to give a verbal defense, or a speech in one’s defense, as in court </a:t>
            </a:r>
          </a:p>
          <a:p>
            <a:pPr>
              <a:buFont typeface="Khmer UI" pitchFamily="34" charset="0"/>
              <a:buChar char="៚"/>
            </a:pPr>
            <a:r>
              <a:rPr lang="en-US" sz="2600" dirty="0">
                <a:latin typeface="Khmer UI" pitchFamily="34" charset="0"/>
                <a:cs typeface="Khmer UI" pitchFamily="34" charset="0"/>
              </a:rPr>
              <a:t>This Greek term is also found in our English word “apologetics,” which is a branch of theology devoted to defending the evidence that supports Christianity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1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Sanctify the Lord God in your hearts</a:t>
            </a:r>
          </a:p>
          <a:p>
            <a:pPr lvl="1">
              <a:buFont typeface="Khmer UI" pitchFamily="34" charset="0"/>
              <a:buChar char="៚"/>
            </a:pPr>
            <a:r>
              <a:rPr lang="en-US" dirty="0">
                <a:latin typeface="Khmer UI" pitchFamily="34" charset="0"/>
                <a:cs typeface="Khmer UI" pitchFamily="34" charset="0"/>
              </a:rPr>
              <a:t>We are to give Christ the position of Lord and Master in our hearts</a:t>
            </a:r>
          </a:p>
          <a:p>
            <a:pPr lvl="1">
              <a:buFont typeface="Khmer UI" pitchFamily="34" charset="0"/>
              <a:buChar char="៚"/>
            </a:pPr>
            <a:r>
              <a:rPr lang="en-US" dirty="0">
                <a:latin typeface="Khmer UI" pitchFamily="34" charset="0"/>
                <a:cs typeface="Khmer UI" pitchFamily="34" charset="0"/>
              </a:rPr>
              <a:t>We must believe that His teaching is worth believing, obeying, and defending</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3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Always be ready</a:t>
            </a:r>
          </a:p>
          <a:p>
            <a:pPr lvl="1">
              <a:buFont typeface="Khmer UI" pitchFamily="34" charset="0"/>
              <a:buChar char="៚"/>
            </a:pPr>
            <a:r>
              <a:rPr lang="en-US" dirty="0">
                <a:latin typeface="Khmer UI" pitchFamily="34" charset="0"/>
                <a:cs typeface="Khmer UI" pitchFamily="34" charset="0"/>
              </a:rPr>
              <a:t>Readiness requires preparation</a:t>
            </a:r>
          </a:p>
          <a:p>
            <a:pPr lvl="1">
              <a:buFont typeface="Khmer UI" pitchFamily="34" charset="0"/>
              <a:buChar char="៚"/>
            </a:pPr>
            <a:r>
              <a:rPr lang="en-US" dirty="0">
                <a:latin typeface="Khmer UI" pitchFamily="34" charset="0"/>
                <a:cs typeface="Khmer UI" pitchFamily="34" charset="0"/>
              </a:rPr>
              <a:t>We are to study the Word of God (2 Tim. 2:15)</a:t>
            </a:r>
          </a:p>
          <a:p>
            <a:pPr lvl="1">
              <a:buFont typeface="Khmer UI" pitchFamily="34" charset="0"/>
              <a:buChar char="៚"/>
            </a:pPr>
            <a:r>
              <a:rPr lang="en-US" dirty="0">
                <a:latin typeface="Khmer UI" pitchFamily="34" charset="0"/>
                <a:cs typeface="Khmer UI" pitchFamily="34" charset="0"/>
              </a:rPr>
              <a:t>Prepare for and attend Bible classes</a:t>
            </a:r>
          </a:p>
          <a:p>
            <a:pPr lvl="1">
              <a:buFont typeface="Khmer UI" pitchFamily="34" charset="0"/>
              <a:buChar char="៚"/>
            </a:pPr>
            <a:r>
              <a:rPr lang="en-US" dirty="0">
                <a:latin typeface="Khmer UI" pitchFamily="34" charset="0"/>
                <a:cs typeface="Khmer UI" pitchFamily="34" charset="0"/>
              </a:rPr>
              <a:t>Attend worship services, Gospel Meetings, etc.</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3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To give a defense</a:t>
            </a:r>
          </a:p>
          <a:p>
            <a:pPr lvl="1">
              <a:buFont typeface="Khmer UI" pitchFamily="34" charset="0"/>
              <a:buChar char="៚"/>
            </a:pPr>
            <a:r>
              <a:rPr lang="en-US" dirty="0">
                <a:latin typeface="Khmer UI" pitchFamily="34" charset="0"/>
                <a:cs typeface="Khmer UI" pitchFamily="34" charset="0"/>
              </a:rPr>
              <a:t>From the word of God</a:t>
            </a:r>
          </a:p>
          <a:p>
            <a:pPr lvl="1">
              <a:buFont typeface="Khmer UI" pitchFamily="34" charset="0"/>
              <a:buChar char="៚"/>
            </a:pPr>
            <a:r>
              <a:rPr lang="en-US" dirty="0">
                <a:latin typeface="Khmer UI" pitchFamily="34" charset="0"/>
                <a:cs typeface="Khmer UI" pitchFamily="34" charset="0"/>
              </a:rPr>
              <a:t>Psalm 119:160</a:t>
            </a:r>
          </a:p>
          <a:p>
            <a:pPr lvl="1">
              <a:buFont typeface="Khmer UI" pitchFamily="34" charset="0"/>
              <a:buChar char="៚"/>
            </a:pPr>
            <a:r>
              <a:rPr lang="en-US" dirty="0">
                <a:latin typeface="Khmer UI" pitchFamily="34" charset="0"/>
                <a:cs typeface="Khmer UI" pitchFamily="34" charset="0"/>
              </a:rPr>
              <a:t>John 17:17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To everyone who asks you</a:t>
            </a:r>
          </a:p>
          <a:p>
            <a:pPr lvl="1">
              <a:buFont typeface="Khmer UI" pitchFamily="34" charset="0"/>
              <a:buChar char="៚"/>
            </a:pPr>
            <a:r>
              <a:rPr lang="en-US" dirty="0">
                <a:latin typeface="Khmer UI" pitchFamily="34" charset="0"/>
                <a:cs typeface="Khmer UI" pitchFamily="34" charset="0"/>
              </a:rPr>
              <a:t>We should welcome and appreciate opportunities to defend the gospel and help others come to a knowledge of the truth</a:t>
            </a:r>
          </a:p>
          <a:p>
            <a:pPr lvl="1">
              <a:buFont typeface="Khmer UI" pitchFamily="34" charset="0"/>
              <a:buChar char="៚"/>
            </a:pPr>
            <a:r>
              <a:rPr lang="en-US" dirty="0">
                <a:latin typeface="Khmer UI" pitchFamily="34" charset="0"/>
                <a:cs typeface="Khmer UI" pitchFamily="34" charset="0"/>
              </a:rPr>
              <a:t>However, there are some questions and people who are not deserving of our attention</a:t>
            </a:r>
          </a:p>
          <a:p>
            <a:pPr lvl="1">
              <a:buFont typeface="Khmer UI" pitchFamily="34" charset="0"/>
              <a:buChar char="៚"/>
            </a:pPr>
            <a:r>
              <a:rPr lang="en-US" dirty="0">
                <a:latin typeface="Khmer UI" pitchFamily="34" charset="0"/>
                <a:cs typeface="Khmer UI" pitchFamily="34" charset="0"/>
              </a:rPr>
              <a:t>1 Timothy 6:3-5; 2 Timothy 2:16-18; Titus 3:10-11; Matthew 7:6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2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The Demands Of Discipleship</a:t>
            </a:r>
          </a:p>
        </p:txBody>
      </p:sp>
      <p:sp>
        <p:nvSpPr>
          <p:cNvPr id="3" name="Content Placeholder 2"/>
          <p:cNvSpPr>
            <a:spLocks noGrp="1"/>
          </p:cNvSpPr>
          <p:nvPr>
            <p:ph idx="1"/>
          </p:nvPr>
        </p:nvSpPr>
        <p:spPr/>
        <p:txBody>
          <a:bodyPr/>
          <a:lstStyle/>
          <a:p>
            <a:pPr marL="514350" indent="-514350">
              <a:buFont typeface="+mj-lt"/>
              <a:buAutoNum type="arabicPeriod" startAt="5"/>
            </a:pPr>
            <a:r>
              <a:rPr lang="en-US" dirty="0">
                <a:latin typeface="Khmer UI" pitchFamily="34" charset="0"/>
                <a:cs typeface="Khmer UI" pitchFamily="34" charset="0"/>
              </a:rPr>
              <a:t>We must love our brethren</a:t>
            </a:r>
          </a:p>
          <a:p>
            <a:pPr lvl="1">
              <a:buFont typeface="Khmer UI" pitchFamily="34" charset="0"/>
              <a:buChar char="៚"/>
            </a:pPr>
            <a:r>
              <a:rPr lang="en-US" dirty="0">
                <a:latin typeface="Khmer UI" pitchFamily="34" charset="0"/>
                <a:cs typeface="Khmer UI" pitchFamily="34" charset="0"/>
              </a:rPr>
              <a:t>John 13:34-35</a:t>
            </a:r>
          </a:p>
          <a:p>
            <a:pPr lvl="1">
              <a:buFont typeface="Khmer UI" pitchFamily="34" charset="0"/>
              <a:buChar char="៚"/>
            </a:pPr>
            <a:r>
              <a:rPr lang="en-US" dirty="0">
                <a:latin typeface="Khmer UI" pitchFamily="34" charset="0"/>
                <a:cs typeface="Khmer UI" pitchFamily="34" charset="0"/>
              </a:rPr>
              <a:t>Colossians 3:14</a:t>
            </a:r>
          </a:p>
          <a:p>
            <a:pPr lvl="1">
              <a:buFont typeface="Khmer UI" pitchFamily="34" charset="0"/>
              <a:buChar char="៚"/>
            </a:pPr>
            <a:r>
              <a:rPr lang="en-US" dirty="0">
                <a:latin typeface="Khmer UI" pitchFamily="34" charset="0"/>
                <a:cs typeface="Khmer UI" pitchFamily="34" charset="0"/>
              </a:rPr>
              <a:t>1 John 4:12, 20-21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9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sz="2800" dirty="0">
                <a:latin typeface="Khmer UI" pitchFamily="34" charset="0"/>
                <a:cs typeface="Khmer UI" pitchFamily="34" charset="0"/>
              </a:rPr>
              <a:t>A reason for the hope that is in you</a:t>
            </a:r>
          </a:p>
          <a:p>
            <a:pPr lvl="1">
              <a:buFont typeface="Khmer UI" pitchFamily="34" charset="0"/>
              <a:buChar char="៚"/>
            </a:pPr>
            <a:r>
              <a:rPr lang="en-US" sz="2400" dirty="0">
                <a:latin typeface="Khmer UI" pitchFamily="34" charset="0"/>
                <a:cs typeface="Khmer UI" pitchFamily="34" charset="0"/>
              </a:rPr>
              <a:t>The existence of God</a:t>
            </a:r>
          </a:p>
          <a:p>
            <a:pPr lvl="1">
              <a:buFont typeface="Khmer UI" pitchFamily="34" charset="0"/>
              <a:buChar char="៚"/>
            </a:pPr>
            <a:r>
              <a:rPr lang="en-US" sz="2400" dirty="0">
                <a:latin typeface="Khmer UI" pitchFamily="34" charset="0"/>
                <a:cs typeface="Khmer UI" pitchFamily="34" charset="0"/>
              </a:rPr>
              <a:t>The resurrection and deity of Christ</a:t>
            </a:r>
          </a:p>
          <a:p>
            <a:pPr lvl="1">
              <a:buFont typeface="Khmer UI" pitchFamily="34" charset="0"/>
              <a:buChar char="៚"/>
            </a:pPr>
            <a:r>
              <a:rPr lang="en-US" sz="2400" dirty="0">
                <a:latin typeface="Khmer UI" pitchFamily="34" charset="0"/>
                <a:cs typeface="Khmer UI" pitchFamily="34" charset="0"/>
              </a:rPr>
              <a:t>The inspiration of the Bible</a:t>
            </a:r>
          </a:p>
          <a:p>
            <a:pPr lvl="1">
              <a:buFont typeface="Khmer UI" pitchFamily="34" charset="0"/>
              <a:buChar char="៚"/>
            </a:pPr>
            <a:r>
              <a:rPr lang="en-US" sz="2400" dirty="0">
                <a:latin typeface="Khmer UI" pitchFamily="34" charset="0"/>
                <a:cs typeface="Khmer UI" pitchFamily="34" charset="0"/>
              </a:rPr>
              <a:t>Why we believe in Heaven and Hell</a:t>
            </a:r>
          </a:p>
          <a:p>
            <a:pPr lvl="1">
              <a:buFont typeface="Khmer UI" pitchFamily="34" charset="0"/>
              <a:buChar char="៚"/>
            </a:pPr>
            <a:r>
              <a:rPr lang="en-US" sz="2400" dirty="0">
                <a:latin typeface="Khmer UI" pitchFamily="34" charset="0"/>
                <a:cs typeface="Khmer UI" pitchFamily="34" charset="0"/>
              </a:rPr>
              <a:t>What one must do in order to be saved</a:t>
            </a:r>
          </a:p>
          <a:p>
            <a:pPr lvl="1">
              <a:buFont typeface="Khmer UI" pitchFamily="34" charset="0"/>
              <a:buChar char="៚"/>
            </a:pPr>
            <a:r>
              <a:rPr lang="en-US" sz="2400" dirty="0">
                <a:latin typeface="Khmer UI" pitchFamily="34" charset="0"/>
                <a:cs typeface="Khmer UI" pitchFamily="34" charset="0"/>
              </a:rPr>
              <a:t>The purpose and method of baptism</a:t>
            </a:r>
          </a:p>
          <a:p>
            <a:pPr lvl="1">
              <a:buFont typeface="Khmer UI" pitchFamily="34" charset="0"/>
              <a:buChar char="៚"/>
            </a:pPr>
            <a:r>
              <a:rPr lang="en-US" sz="2400" dirty="0">
                <a:latin typeface="Khmer UI" pitchFamily="34" charset="0"/>
                <a:cs typeface="Khmer UI" pitchFamily="34" charset="0"/>
              </a:rPr>
              <a:t>Why we reject denominationalism</a:t>
            </a:r>
          </a:p>
          <a:p>
            <a:pPr lvl="1">
              <a:buFont typeface="Khmer UI" pitchFamily="34" charset="0"/>
              <a:buChar char="៚"/>
            </a:pPr>
            <a:r>
              <a:rPr lang="en-US" sz="2400" dirty="0">
                <a:latin typeface="Khmer UI" pitchFamily="34" charset="0"/>
                <a:cs typeface="Khmer UI" pitchFamily="34" charset="0"/>
              </a:rPr>
              <a:t>Why we do not use instrumental music</a:t>
            </a:r>
          </a:p>
          <a:p>
            <a:pPr lvl="1">
              <a:buFont typeface="Khmer UI" pitchFamily="34" charset="0"/>
              <a:buChar char="៚"/>
            </a:pPr>
            <a:r>
              <a:rPr lang="en-US" sz="2400" dirty="0">
                <a:latin typeface="Khmer UI" pitchFamily="34" charset="0"/>
                <a:cs typeface="Khmer UI" pitchFamily="34" charset="0"/>
              </a:rPr>
              <a:t>Why we partake of the Lord’s Supper every Sunday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With the proper attitude</a:t>
            </a:r>
          </a:p>
          <a:p>
            <a:pPr lvl="1">
              <a:buFont typeface="Khmer UI" pitchFamily="34" charset="0"/>
              <a:buChar char="៚"/>
            </a:pPr>
            <a:r>
              <a:rPr lang="en-US" dirty="0">
                <a:latin typeface="Khmer UI" pitchFamily="34" charset="0"/>
                <a:cs typeface="Khmer UI" pitchFamily="34" charset="0"/>
              </a:rPr>
              <a:t>Meekness (Eph. 4:15; Col. 4:6)</a:t>
            </a:r>
          </a:p>
          <a:p>
            <a:pPr lvl="1">
              <a:buFont typeface="Khmer UI" pitchFamily="34" charset="0"/>
              <a:buChar char="៚"/>
            </a:pPr>
            <a:r>
              <a:rPr lang="en-US" dirty="0">
                <a:latin typeface="Khmer UI" pitchFamily="34" charset="0"/>
                <a:cs typeface="Khmer UI" pitchFamily="34" charset="0"/>
              </a:rPr>
              <a:t>Fear (Rom. 14:12)</a:t>
            </a:r>
          </a:p>
          <a:p>
            <a:pPr lvl="1">
              <a:buFont typeface="Khmer UI" pitchFamily="34" charset="0"/>
              <a:buChar char="៚"/>
            </a:pPr>
            <a:r>
              <a:rPr lang="en-US" dirty="0">
                <a:latin typeface="Khmer UI" pitchFamily="34" charset="0"/>
                <a:cs typeface="Khmer UI" pitchFamily="34" charset="0"/>
              </a:rPr>
              <a:t>Maintaining a good conscience (1 Pet. 3:16)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13: FISHERS OF MEN</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Task</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6482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Follow Me, and I will make you become fishers of men (Mark 1:17)</a:t>
            </a:r>
          </a:p>
        </p:txBody>
      </p:sp>
    </p:spTree>
    <p:extLst>
      <p:ext uri="{BB962C8B-B14F-4D97-AF65-F5344CB8AC3E}">
        <p14:creationId xmlns:p14="http://schemas.microsoft.com/office/powerpoint/2010/main" val="2514427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lvl="1">
              <a:buFont typeface="Khmer UI" pitchFamily="34" charset="0"/>
              <a:buChar char="៚"/>
            </a:pPr>
            <a:r>
              <a:rPr lang="en-US" dirty="0">
                <a:latin typeface="Khmer UI" pitchFamily="34" charset="0"/>
                <a:cs typeface="Khmer UI" pitchFamily="34" charset="0"/>
              </a:rPr>
              <a:t>Jesus came to seek and to save the lost              (Luke 19:10)</a:t>
            </a:r>
          </a:p>
          <a:p>
            <a:pPr lvl="1">
              <a:buFont typeface="Khmer UI" pitchFamily="34" charset="0"/>
              <a:buChar char="៚"/>
            </a:pPr>
            <a:r>
              <a:rPr lang="en-US" dirty="0">
                <a:latin typeface="Khmer UI" pitchFamily="34" charset="0"/>
                <a:cs typeface="Khmer UI" pitchFamily="34" charset="0"/>
              </a:rPr>
              <a:t>We are to join Him in this important work</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4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Gives us a sense of purpose</a:t>
            </a:r>
          </a:p>
          <a:p>
            <a:pPr lvl="1">
              <a:buFont typeface="Khmer UI" pitchFamily="34" charset="0"/>
              <a:buChar char="៚"/>
            </a:pPr>
            <a:r>
              <a:rPr lang="en-US" dirty="0">
                <a:latin typeface="Khmer UI" pitchFamily="34" charset="0"/>
                <a:cs typeface="Khmer UI" pitchFamily="34" charset="0"/>
              </a:rPr>
              <a:t>When disciples make more disciples, they are fulfilling their purpose (Matt. 28:19-20)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7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It will please our Master</a:t>
            </a:r>
          </a:p>
          <a:p>
            <a:pPr lvl="1">
              <a:buFont typeface="Khmer UI" pitchFamily="34" charset="0"/>
              <a:buChar char="៚"/>
            </a:pPr>
            <a:r>
              <a:rPr lang="en-US" dirty="0">
                <a:latin typeface="Khmer UI" pitchFamily="34" charset="0"/>
                <a:cs typeface="Khmer UI" pitchFamily="34" charset="0"/>
              </a:rPr>
              <a:t>2 Corinthians 5:9</a:t>
            </a:r>
          </a:p>
          <a:p>
            <a:pPr lvl="1">
              <a:buFont typeface="Khmer UI" pitchFamily="34" charset="0"/>
              <a:buChar char="៚"/>
            </a:pPr>
            <a:r>
              <a:rPr lang="en-US" dirty="0">
                <a:latin typeface="Khmer UI" pitchFamily="34" charset="0"/>
                <a:cs typeface="Khmer UI" pitchFamily="34" charset="0"/>
              </a:rPr>
              <a:t>God wants all men to be saved and to come to a knowledge of the truth (1 Tim.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Because there is a great need</a:t>
            </a:r>
          </a:p>
          <a:p>
            <a:pPr lvl="1">
              <a:buFont typeface="Khmer UI" pitchFamily="34" charset="0"/>
              <a:buChar char="៚"/>
            </a:pPr>
            <a:r>
              <a:rPr lang="en-US" dirty="0">
                <a:latin typeface="Khmer UI" pitchFamily="34" charset="0"/>
                <a:cs typeface="Khmer UI" pitchFamily="34" charset="0"/>
              </a:rPr>
              <a:t>Matthew 9:35-38</a:t>
            </a:r>
          </a:p>
          <a:p>
            <a:pPr lvl="1">
              <a:buFont typeface="Khmer UI" pitchFamily="34" charset="0"/>
              <a:buChar char="៚"/>
            </a:pPr>
            <a:r>
              <a:rPr lang="en-US" dirty="0">
                <a:latin typeface="Khmer UI" pitchFamily="34" charset="0"/>
                <a:cs typeface="Khmer UI" pitchFamily="34" charset="0"/>
              </a:rPr>
              <a:t>Isaiah 6:8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1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dirty="0">
                <a:latin typeface="Khmer UI" pitchFamily="34" charset="0"/>
                <a:cs typeface="Khmer UI" pitchFamily="34" charset="0"/>
              </a:rPr>
              <a:t>Because it is the right thing to do</a:t>
            </a:r>
          </a:p>
          <a:p>
            <a:pPr lvl="1">
              <a:buFont typeface="Khmer UI" pitchFamily="34" charset="0"/>
              <a:buChar char="៚"/>
            </a:pPr>
            <a:r>
              <a:rPr lang="en-US" dirty="0">
                <a:latin typeface="Khmer UI" pitchFamily="34" charset="0"/>
                <a:cs typeface="Khmer UI" pitchFamily="34" charset="0"/>
              </a:rPr>
              <a:t>2 Kings 7:3-10</a:t>
            </a:r>
          </a:p>
          <a:p>
            <a:pPr lvl="1">
              <a:buFont typeface="Khmer UI" pitchFamily="34" charset="0"/>
              <a:buChar char="៚"/>
            </a:pPr>
            <a:r>
              <a:rPr lang="en-US" dirty="0">
                <a:latin typeface="Khmer UI" pitchFamily="34" charset="0"/>
                <a:cs typeface="Khmer UI" pitchFamily="34" charset="0"/>
              </a:rPr>
              <a:t>Psalm 32:1-2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Because it is our duty</a:t>
            </a:r>
          </a:p>
          <a:p>
            <a:pPr lvl="1">
              <a:buFont typeface="Khmer UI" pitchFamily="34" charset="0"/>
              <a:buChar char="៚"/>
            </a:pPr>
            <a:r>
              <a:rPr lang="en-US" dirty="0">
                <a:latin typeface="Khmer UI" pitchFamily="34" charset="0"/>
                <a:cs typeface="Khmer UI" pitchFamily="34" charset="0"/>
              </a:rPr>
              <a:t>Luke 17:10</a:t>
            </a:r>
          </a:p>
          <a:p>
            <a:pPr lvl="1">
              <a:buFont typeface="Khmer UI" pitchFamily="34" charset="0"/>
              <a:buChar char="៚"/>
            </a:pPr>
            <a:r>
              <a:rPr lang="en-US" dirty="0">
                <a:latin typeface="Khmer UI" pitchFamily="34" charset="0"/>
                <a:cs typeface="Khmer UI" pitchFamily="34" charset="0"/>
              </a:rPr>
              <a:t>Ezekiel 33:1-9</a:t>
            </a:r>
          </a:p>
          <a:p>
            <a:pPr lvl="1">
              <a:buFont typeface="Khmer UI" pitchFamily="34" charset="0"/>
              <a:buChar char="៚"/>
            </a:pPr>
            <a:r>
              <a:rPr lang="en-US" dirty="0">
                <a:latin typeface="Khmer UI" pitchFamily="34" charset="0"/>
                <a:cs typeface="Khmer UI" pitchFamily="34" charset="0"/>
              </a:rPr>
              <a:t>2 Corinthians 5:9-11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7"/>
            </a:pPr>
            <a:r>
              <a:rPr lang="en-US" dirty="0">
                <a:latin typeface="Khmer UI" pitchFamily="34" charset="0"/>
                <a:cs typeface="Khmer UI" pitchFamily="34" charset="0"/>
              </a:rPr>
              <a:t>For the joy of saving souls</a:t>
            </a:r>
          </a:p>
          <a:p>
            <a:pPr lvl="1">
              <a:buFont typeface="Khmer UI" pitchFamily="34" charset="0"/>
              <a:buChar char="៚"/>
            </a:pPr>
            <a:r>
              <a:rPr lang="en-US" dirty="0">
                <a:latin typeface="Khmer UI" pitchFamily="34" charset="0"/>
                <a:cs typeface="Khmer UI" pitchFamily="34" charset="0"/>
              </a:rPr>
              <a:t>Luke 15:7, 10, 32</a:t>
            </a:r>
          </a:p>
          <a:p>
            <a:pPr lvl="1">
              <a:buFont typeface="Khmer UI" pitchFamily="34" charset="0"/>
              <a:buChar char="៚"/>
            </a:pPr>
            <a:r>
              <a:rPr lang="en-US" dirty="0">
                <a:latin typeface="Khmer UI" pitchFamily="34" charset="0"/>
                <a:cs typeface="Khmer UI" pitchFamily="34" charset="0"/>
              </a:rPr>
              <a:t>Acts 15:3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r"/>
            <a:r>
              <a:rPr lang="en-US" dirty="0">
                <a:latin typeface="Khmer UI" pitchFamily="34" charset="0"/>
                <a:cs typeface="Khmer UI" pitchFamily="34" charset="0"/>
              </a:rPr>
              <a:t>The Demands Of Discipleship</a:t>
            </a:r>
          </a:p>
        </p:txBody>
      </p:sp>
      <p:sp>
        <p:nvSpPr>
          <p:cNvPr id="3" name="Content Placeholder 2"/>
          <p:cNvSpPr>
            <a:spLocks noGrp="1"/>
          </p:cNvSpPr>
          <p:nvPr>
            <p:ph idx="1"/>
          </p:nvPr>
        </p:nvSpPr>
        <p:spPr/>
        <p:txBody>
          <a:bodyPr/>
          <a:lstStyle/>
          <a:p>
            <a:pPr marL="514350" indent="-514350">
              <a:buFont typeface="+mj-lt"/>
              <a:buAutoNum type="arabicPeriod" startAt="6"/>
            </a:pPr>
            <a:r>
              <a:rPr lang="en-US" dirty="0">
                <a:latin typeface="Khmer UI" pitchFamily="34" charset="0"/>
                <a:cs typeface="Khmer UI" pitchFamily="34" charset="0"/>
              </a:rPr>
              <a:t>We must be committed to following Christ</a:t>
            </a:r>
          </a:p>
          <a:p>
            <a:pPr lvl="1">
              <a:buFont typeface="Khmer UI" pitchFamily="34" charset="0"/>
              <a:buChar char="៚"/>
            </a:pPr>
            <a:r>
              <a:rPr lang="en-US" dirty="0">
                <a:latin typeface="Khmer UI" pitchFamily="34" charset="0"/>
                <a:cs typeface="Khmer UI" pitchFamily="34" charset="0"/>
              </a:rPr>
              <a:t>Luke 9:23</a:t>
            </a:r>
          </a:p>
          <a:p>
            <a:pPr lvl="1">
              <a:buFont typeface="Khmer UI" pitchFamily="34" charset="0"/>
              <a:buChar char="៚"/>
            </a:pPr>
            <a:r>
              <a:rPr lang="en-US" dirty="0">
                <a:latin typeface="Khmer UI" pitchFamily="34" charset="0"/>
                <a:cs typeface="Khmer UI" pitchFamily="34" charset="0"/>
              </a:rPr>
              <a:t>Luke 14:28</a:t>
            </a:r>
          </a:p>
          <a:p>
            <a:pPr lvl="1">
              <a:buFont typeface="Khmer UI" pitchFamily="34" charset="0"/>
              <a:buChar char="៚"/>
            </a:pPr>
            <a:r>
              <a:rPr lang="en-US" dirty="0">
                <a:latin typeface="Khmer UI" pitchFamily="34" charset="0"/>
                <a:cs typeface="Khmer UI" pitchFamily="34" charset="0"/>
              </a:rPr>
              <a:t>Luke 9:62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4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marL="514350" indent="-514350">
              <a:buFont typeface="+mj-lt"/>
              <a:buAutoNum type="arabicPeriod"/>
            </a:pPr>
            <a:r>
              <a:rPr lang="en-US" dirty="0">
                <a:latin typeface="Khmer UI" pitchFamily="34" charset="0"/>
                <a:cs typeface="Khmer UI" pitchFamily="34" charset="0"/>
              </a:rPr>
              <a:t>Because it gives us a sense of purpose</a:t>
            </a:r>
          </a:p>
          <a:p>
            <a:pPr marL="514350" indent="-514350">
              <a:buFont typeface="+mj-lt"/>
              <a:buAutoNum type="arabicPeriod"/>
            </a:pPr>
            <a:r>
              <a:rPr lang="en-US" dirty="0">
                <a:latin typeface="Khmer UI" pitchFamily="34" charset="0"/>
                <a:cs typeface="Khmer UI" pitchFamily="34" charset="0"/>
              </a:rPr>
              <a:t>Because it will please our Master</a:t>
            </a:r>
          </a:p>
          <a:p>
            <a:pPr marL="514350" indent="-514350">
              <a:buFont typeface="+mj-lt"/>
              <a:buAutoNum type="arabicPeriod"/>
            </a:pPr>
            <a:r>
              <a:rPr lang="en-US" dirty="0">
                <a:latin typeface="Khmer UI" pitchFamily="34" charset="0"/>
                <a:cs typeface="Khmer UI" pitchFamily="34" charset="0"/>
              </a:rPr>
              <a:t>Because there is a great need</a:t>
            </a:r>
          </a:p>
          <a:p>
            <a:pPr marL="514350" indent="-514350">
              <a:buFont typeface="+mj-lt"/>
              <a:buAutoNum type="arabicPeriod"/>
            </a:pPr>
            <a:r>
              <a:rPr lang="en-US" dirty="0">
                <a:latin typeface="Khmer UI" pitchFamily="34" charset="0"/>
                <a:cs typeface="Khmer UI" pitchFamily="34" charset="0"/>
              </a:rPr>
              <a:t>Because it is the right thing to do</a:t>
            </a:r>
          </a:p>
          <a:p>
            <a:pPr marL="514350" indent="-514350">
              <a:buFont typeface="+mj-lt"/>
              <a:buAutoNum type="arabicPeriod"/>
            </a:pPr>
            <a:r>
              <a:rPr lang="en-US" dirty="0">
                <a:latin typeface="Khmer UI" pitchFamily="34" charset="0"/>
                <a:cs typeface="Khmer UI" pitchFamily="34" charset="0"/>
              </a:rPr>
              <a:t>Because it is our duty</a:t>
            </a:r>
          </a:p>
          <a:p>
            <a:pPr marL="514350" indent="-514350">
              <a:buFont typeface="+mj-lt"/>
              <a:buAutoNum type="arabicPeriod"/>
            </a:pPr>
            <a:r>
              <a:rPr lang="en-US" dirty="0">
                <a:latin typeface="Khmer UI" pitchFamily="34" charset="0"/>
                <a:cs typeface="Khmer UI" pitchFamily="34" charset="0"/>
              </a:rPr>
              <a:t>For the joy of saving souls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8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3040</TotalTime>
  <Words>3404</Words>
  <Application>Microsoft Office PowerPoint</Application>
  <PresentationFormat>On-screen Show (4:3)</PresentationFormat>
  <Paragraphs>440</Paragraphs>
  <Slides>90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Calibri</vt:lpstr>
      <vt:lpstr>Khmer UI</vt:lpstr>
      <vt:lpstr>Office Theme</vt:lpstr>
      <vt:lpstr>PowerPoint Presentation</vt:lpstr>
      <vt:lpstr>LESSON 1: WHAT IS DISCIPLESHIP?</vt:lpstr>
      <vt:lpstr>What Is A Disciple?</vt:lpstr>
      <vt:lpstr>The Demands Of Discipleship</vt:lpstr>
      <vt:lpstr>The Demands Of Discipleship</vt:lpstr>
      <vt:lpstr>The Demands Of Discipleship</vt:lpstr>
      <vt:lpstr>The Demands Of Discipleship</vt:lpstr>
      <vt:lpstr>The Demands Of Discipleship</vt:lpstr>
      <vt:lpstr>The Demands Of Discipleship</vt:lpstr>
      <vt:lpstr>The Demands Of Discipleship</vt:lpstr>
      <vt:lpstr>LESSON 2: AN ATHLETE</vt:lpstr>
      <vt:lpstr>Athletics In First Century</vt:lpstr>
      <vt:lpstr>Athletics In First Century</vt:lpstr>
      <vt:lpstr>Athletics In First Century</vt:lpstr>
      <vt:lpstr>Athletics In First Century</vt:lpstr>
      <vt:lpstr>Athletics In First Century</vt:lpstr>
      <vt:lpstr>Commitment Of An Athlete</vt:lpstr>
      <vt:lpstr>Commitment Of An Athlete</vt:lpstr>
      <vt:lpstr>Commitment Of An Athlete</vt:lpstr>
      <vt:lpstr> The Commitment Of A Disciple</vt:lpstr>
      <vt:lpstr>LESSON 3: A SOLDIER</vt:lpstr>
      <vt:lpstr>If Disciples Are Soldiers…</vt:lpstr>
      <vt:lpstr>If Disciples Are Soldiers…</vt:lpstr>
      <vt:lpstr>If Disciples Are Soldiers…</vt:lpstr>
      <vt:lpstr>If Disciples Are Soldiers…</vt:lpstr>
      <vt:lpstr>If Disciples Are Soldiers…</vt:lpstr>
      <vt:lpstr>If Disciples Are Soldiers…</vt:lpstr>
      <vt:lpstr>If Disciples Are Soldiers…</vt:lpstr>
      <vt:lpstr>LESSON 4: THE POTTER AND THE CLAY</vt:lpstr>
      <vt:lpstr>God Is The Potter</vt:lpstr>
      <vt:lpstr>Disciples Are The Clay</vt:lpstr>
      <vt:lpstr>We Are Molded By The Lord’s Teachings</vt:lpstr>
      <vt:lpstr>This Molding Is A Process</vt:lpstr>
      <vt:lpstr>This Molding Has A Purpose</vt:lpstr>
      <vt:lpstr>LESSON 5: THE VINE AND THE BRANCHES</vt:lpstr>
      <vt:lpstr>The Vine And The Branches</vt:lpstr>
      <vt:lpstr>The Vine And The Branches</vt:lpstr>
      <vt:lpstr>The Vine And The Branches</vt:lpstr>
      <vt:lpstr>The Vine And The Branches</vt:lpstr>
      <vt:lpstr>The Vine And The Branches</vt:lpstr>
      <vt:lpstr>The Vine And The Branches</vt:lpstr>
      <vt:lpstr>The Vine And The Branches</vt:lpstr>
      <vt:lpstr>The Vine And The Branches</vt:lpstr>
      <vt:lpstr>LESSON 6: A CHILD OF GOD</vt:lpstr>
      <vt:lpstr>A Child Of God</vt:lpstr>
      <vt:lpstr>The Blessings Of Being A Child Of God</vt:lpstr>
      <vt:lpstr>The Responsibilities Of Being A Child Of God</vt:lpstr>
      <vt:lpstr>The Responsibilities Of Being A Child Of God</vt:lpstr>
      <vt:lpstr>LESSON 7: A MEMBER OF THE BODY</vt:lpstr>
      <vt:lpstr>The Church Is The Body Of Christ</vt:lpstr>
      <vt:lpstr>The Benefits Of Being In The Body</vt:lpstr>
      <vt:lpstr>Responsibilities Of Being In The Body</vt:lpstr>
      <vt:lpstr>Diversity, Yet Equality</vt:lpstr>
      <vt:lpstr>LESSON 8: “MY BROTHER’S KEEPER”</vt:lpstr>
      <vt:lpstr>Obligations We Have Toward Our Brethren</vt:lpstr>
      <vt:lpstr>Obligations We Have Toward Our Brethren</vt:lpstr>
      <vt:lpstr>LESSON 9: A SERVANT</vt:lpstr>
      <vt:lpstr>A Unique Role For A Servant</vt:lpstr>
      <vt:lpstr>Why Take On The Role Of A Servant</vt:lpstr>
      <vt:lpstr>How To Be A Good Servant</vt:lpstr>
      <vt:lpstr>How To Be A Good Servant</vt:lpstr>
      <vt:lpstr>How To Be A Good Servant</vt:lpstr>
      <vt:lpstr>How To Be A Good Servant</vt:lpstr>
      <vt:lpstr>How To Be A Good Servant</vt:lpstr>
      <vt:lpstr>LESSON 10: STANGERS AND PILGRIMS</vt:lpstr>
      <vt:lpstr>What Are Strangers And Pilgrims?</vt:lpstr>
      <vt:lpstr>What Makes Us Strangers And Pilgrims?</vt:lpstr>
      <vt:lpstr>What Does It Take  To Live Like Strangers And Pilgrims?</vt:lpstr>
      <vt:lpstr>LESSON 11: SALT AND LIGHT</vt:lpstr>
      <vt:lpstr>The Disciple’s Influence</vt:lpstr>
      <vt:lpstr>Salt</vt:lpstr>
      <vt:lpstr>Light</vt:lpstr>
      <vt:lpstr>Maintaining Our Influence</vt:lpstr>
      <vt:lpstr>LESSON 12: AN APOLOGIST</vt:lpstr>
      <vt:lpstr>An Apologist</vt:lpstr>
      <vt:lpstr>An Apologist - 1 Peter 3:15</vt:lpstr>
      <vt:lpstr>An Apologist - 1 Peter 3:15</vt:lpstr>
      <vt:lpstr>An Apologist - 1 Peter 3:15</vt:lpstr>
      <vt:lpstr>An Apologist - 1 Peter 3:15</vt:lpstr>
      <vt:lpstr>An Apologist - 1 Peter 3:15</vt:lpstr>
      <vt:lpstr>An Apologist - 1 Peter 3:15</vt:lpstr>
      <vt:lpstr>LESSON 13: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Steve-PC</dc:creator>
  <cp:lastModifiedBy>Thornton, Robert</cp:lastModifiedBy>
  <cp:revision>44</cp:revision>
  <dcterms:created xsi:type="dcterms:W3CDTF">2012-08-09T15:38:20Z</dcterms:created>
  <dcterms:modified xsi:type="dcterms:W3CDTF">2019-04-02T00:22:14Z</dcterms:modified>
</cp:coreProperties>
</file>